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301" r:id="rId4"/>
    <p:sldId id="4404" r:id="rId5"/>
    <p:sldId id="4398" r:id="rId6"/>
    <p:sldId id="4405" r:id="rId7"/>
    <p:sldId id="304" r:id="rId8"/>
    <p:sldId id="261" r:id="rId9"/>
    <p:sldId id="293" r:id="rId10"/>
    <p:sldId id="361" r:id="rId11"/>
    <p:sldId id="29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3167FC-7E55-4161-AA61-9739361CC26F}" v="29" dt="2023-05-02T15:18:35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9" autoAdjust="0"/>
    <p:restoredTop sz="90364" autoAdjust="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Couch" userId="1fc4459a-cc99-4b46-8e8a-3e872cc43191" providerId="ADAL" clId="{403167FC-7E55-4161-AA61-9739361CC26F}"/>
    <pc:docChg chg="delSld modSld">
      <pc:chgData name="Jennifer Couch" userId="1fc4459a-cc99-4b46-8e8a-3e872cc43191" providerId="ADAL" clId="{403167FC-7E55-4161-AA61-9739361CC26F}" dt="2023-05-03T01:07:01.972" v="90" actId="47"/>
      <pc:docMkLst>
        <pc:docMk/>
      </pc:docMkLst>
      <pc:sldChg chg="modSp mod">
        <pc:chgData name="Jennifer Couch" userId="1fc4459a-cc99-4b46-8e8a-3e872cc43191" providerId="ADAL" clId="{403167FC-7E55-4161-AA61-9739361CC26F}" dt="2023-05-03T01:06:35.595" v="89" actId="20577"/>
        <pc:sldMkLst>
          <pc:docMk/>
          <pc:sldMk cId="30190734" sldId="257"/>
        </pc:sldMkLst>
        <pc:spChg chg="mod">
          <ac:chgData name="Jennifer Couch" userId="1fc4459a-cc99-4b46-8e8a-3e872cc43191" providerId="ADAL" clId="{403167FC-7E55-4161-AA61-9739361CC26F}" dt="2023-05-03T01:06:35.595" v="89" actId="20577"/>
          <ac:spMkLst>
            <pc:docMk/>
            <pc:sldMk cId="30190734" sldId="257"/>
            <ac:spMk id="3" creationId="{00000000-0000-0000-0000-000000000000}"/>
          </ac:spMkLst>
        </pc:spChg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4000271718" sldId="259"/>
        </pc:sldMkLst>
      </pc:sldChg>
      <pc:sldChg chg="modNotesTx">
        <pc:chgData name="Jennifer Couch" userId="1fc4459a-cc99-4b46-8e8a-3e872cc43191" providerId="ADAL" clId="{403167FC-7E55-4161-AA61-9739361CC26F}" dt="2023-05-02T15:16:28.231" v="3" actId="6549"/>
        <pc:sldMkLst>
          <pc:docMk/>
          <pc:sldMk cId="1391790612" sldId="261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1574355975" sldId="265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2631523075" sldId="268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3109920507" sldId="271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2443176248" sldId="278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3695637664" sldId="283"/>
        </pc:sldMkLst>
      </pc:sldChg>
      <pc:sldChg chg="del">
        <pc:chgData name="Jennifer Couch" userId="1fc4459a-cc99-4b46-8e8a-3e872cc43191" providerId="ADAL" clId="{403167FC-7E55-4161-AA61-9739361CC26F}" dt="2023-05-03T01:07:01.972" v="90" actId="47"/>
        <pc:sldMkLst>
          <pc:docMk/>
          <pc:sldMk cId="3784893841" sldId="288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3263369438" sldId="289"/>
        </pc:sldMkLst>
      </pc:sldChg>
      <pc:sldChg chg="modSp modAnim modNotesTx">
        <pc:chgData name="Jennifer Couch" userId="1fc4459a-cc99-4b46-8e8a-3e872cc43191" providerId="ADAL" clId="{403167FC-7E55-4161-AA61-9739361CC26F}" dt="2023-05-02T15:19:25.678" v="37" actId="6549"/>
        <pc:sldMkLst>
          <pc:docMk/>
          <pc:sldMk cId="586527078" sldId="293"/>
        </pc:sldMkLst>
        <pc:spChg chg="mod">
          <ac:chgData name="Jennifer Couch" userId="1fc4459a-cc99-4b46-8e8a-3e872cc43191" providerId="ADAL" clId="{403167FC-7E55-4161-AA61-9739361CC26F}" dt="2023-05-02T15:18:35.553" v="32" actId="20577"/>
          <ac:spMkLst>
            <pc:docMk/>
            <pc:sldMk cId="586527078" sldId="293"/>
            <ac:spMk id="5" creationId="{3E4DE31E-2315-160B-93C0-CB8F3B60B414}"/>
          </ac:spMkLst>
        </pc:spChg>
      </pc:sldChg>
      <pc:sldChg chg="modNotesTx">
        <pc:chgData name="Jennifer Couch" userId="1fc4459a-cc99-4b46-8e8a-3e872cc43191" providerId="ADAL" clId="{403167FC-7E55-4161-AA61-9739361CC26F}" dt="2023-05-02T15:19:16.757" v="34" actId="6549"/>
        <pc:sldMkLst>
          <pc:docMk/>
          <pc:sldMk cId="1233082907" sldId="294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4086801029" sldId="299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3495602343" sldId="300"/>
        </pc:sldMkLst>
      </pc:sldChg>
      <pc:sldChg chg="modNotesTx">
        <pc:chgData name="Jennifer Couch" userId="1fc4459a-cc99-4b46-8e8a-3e872cc43191" providerId="ADAL" clId="{403167FC-7E55-4161-AA61-9739361CC26F}" dt="2023-05-02T15:16:10.652" v="0" actId="6549"/>
        <pc:sldMkLst>
          <pc:docMk/>
          <pc:sldMk cId="2158251625" sldId="301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1152800618" sldId="302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3441374228" sldId="305"/>
        </pc:sldMkLst>
      </pc:sldChg>
      <pc:sldChg chg="modNotesTx">
        <pc:chgData name="Jennifer Couch" userId="1fc4459a-cc99-4b46-8e8a-3e872cc43191" providerId="ADAL" clId="{403167FC-7E55-4161-AA61-9739361CC26F}" dt="2023-05-02T15:19:19.758" v="35" actId="6549"/>
        <pc:sldMkLst>
          <pc:docMk/>
          <pc:sldMk cId="3094935744" sldId="361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2305573793" sldId="362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2918601052" sldId="4397"/>
        </pc:sldMkLst>
      </pc:sldChg>
      <pc:sldChg chg="modNotesTx">
        <pc:chgData name="Jennifer Couch" userId="1fc4459a-cc99-4b46-8e8a-3e872cc43191" providerId="ADAL" clId="{403167FC-7E55-4161-AA61-9739361CC26F}" dt="2023-05-02T15:16:16.857" v="1" actId="6549"/>
        <pc:sldMkLst>
          <pc:docMk/>
          <pc:sldMk cId="2690919049" sldId="4398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2159713723" sldId="4400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2770766783" sldId="4401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87365222" sldId="4402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2926148632" sldId="4403"/>
        </pc:sldMkLst>
      </pc:sldChg>
      <pc:sldChg chg="modSp mod modNotesTx">
        <pc:chgData name="Jennifer Couch" userId="1fc4459a-cc99-4b46-8e8a-3e872cc43191" providerId="ADAL" clId="{403167FC-7E55-4161-AA61-9739361CC26F}" dt="2023-05-03T01:01:31.856" v="85" actId="1035"/>
        <pc:sldMkLst>
          <pc:docMk/>
          <pc:sldMk cId="1537379501" sldId="4405"/>
        </pc:sldMkLst>
        <pc:graphicFrameChg chg="mod">
          <ac:chgData name="Jennifer Couch" userId="1fc4459a-cc99-4b46-8e8a-3e872cc43191" providerId="ADAL" clId="{403167FC-7E55-4161-AA61-9739361CC26F}" dt="2023-05-03T01:01:31.856" v="85" actId="1035"/>
          <ac:graphicFrameMkLst>
            <pc:docMk/>
            <pc:sldMk cId="1537379501" sldId="4405"/>
            <ac:graphicFrameMk id="2" creationId="{8D9C043D-C4CF-4444-321A-53578652707A}"/>
          </ac:graphicFrameMkLst>
        </pc:graphicFrameChg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595046680" sldId="4406"/>
        </pc:sldMkLst>
      </pc:sldChg>
      <pc:sldChg chg="del">
        <pc:chgData name="Jennifer Couch" userId="1fc4459a-cc99-4b46-8e8a-3e872cc43191" providerId="ADAL" clId="{403167FC-7E55-4161-AA61-9739361CC26F}" dt="2023-05-02T15:19:12.624" v="33" actId="47"/>
        <pc:sldMkLst>
          <pc:docMk/>
          <pc:sldMk cId="948373809" sldId="4407"/>
        </pc:sldMkLst>
      </pc:sldChg>
    </pc:docChg>
  </pc:docChgLst>
</pc:chgInfo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0A6F97-18E2-4C11-B97C-2B802DE88059}" type="doc">
      <dgm:prSet loTypeId="urn:microsoft.com/office/officeart/2005/8/layout/vList5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C82B078-FA15-487C-8F41-03F43C697B1D}">
      <dgm:prSet phldrT="[Text]"/>
      <dgm:spPr/>
      <dgm:t>
        <a:bodyPr/>
        <a:lstStyle/>
        <a:p>
          <a:r>
            <a:rPr lang="en-US" dirty="0"/>
            <a:t>Values</a:t>
          </a:r>
        </a:p>
      </dgm:t>
    </dgm:pt>
    <dgm:pt modelId="{4EB709D7-E615-478B-9662-EF8072C401D1}" type="parTrans" cxnId="{C235E43A-BD8B-47B5-A603-0E7EFFDA0ADE}">
      <dgm:prSet/>
      <dgm:spPr/>
      <dgm:t>
        <a:bodyPr/>
        <a:lstStyle/>
        <a:p>
          <a:endParaRPr lang="en-US"/>
        </a:p>
      </dgm:t>
    </dgm:pt>
    <dgm:pt modelId="{B4155316-D7B0-4B68-8636-15B91F9B5DAB}" type="sibTrans" cxnId="{C235E43A-BD8B-47B5-A603-0E7EFFDA0ADE}">
      <dgm:prSet/>
      <dgm:spPr/>
      <dgm:t>
        <a:bodyPr/>
        <a:lstStyle/>
        <a:p>
          <a:endParaRPr lang="en-US"/>
        </a:p>
      </dgm:t>
    </dgm:pt>
    <dgm:pt modelId="{C7E97355-D67C-49C4-AF66-0EF2DCD95166}">
      <dgm:prSet phldrT="[Text]" custT="1"/>
      <dgm:spPr/>
      <dgm:t>
        <a:bodyPr/>
        <a:lstStyle/>
        <a:p>
          <a:r>
            <a:rPr lang="en-US" sz="1200" dirty="0"/>
            <a:t>Client minded </a:t>
          </a:r>
        </a:p>
      </dgm:t>
    </dgm:pt>
    <dgm:pt modelId="{F7AC4A5C-7493-4BED-ACC1-14DB6A5D6D2D}" type="parTrans" cxnId="{1FEC1FE7-7DBE-4DB1-9A20-C18006AFD5D6}">
      <dgm:prSet/>
      <dgm:spPr/>
      <dgm:t>
        <a:bodyPr/>
        <a:lstStyle/>
        <a:p>
          <a:endParaRPr lang="en-US"/>
        </a:p>
      </dgm:t>
    </dgm:pt>
    <dgm:pt modelId="{974152EC-3AB3-4521-B212-E770E0785FAD}" type="sibTrans" cxnId="{1FEC1FE7-7DBE-4DB1-9A20-C18006AFD5D6}">
      <dgm:prSet/>
      <dgm:spPr/>
      <dgm:t>
        <a:bodyPr/>
        <a:lstStyle/>
        <a:p>
          <a:endParaRPr lang="en-US"/>
        </a:p>
      </dgm:t>
    </dgm:pt>
    <dgm:pt modelId="{F3DA4241-3E48-4F34-947D-D53900F0C73C}">
      <dgm:prSet phldrT="[Text]"/>
      <dgm:spPr/>
      <dgm:t>
        <a:bodyPr/>
        <a:lstStyle/>
        <a:p>
          <a:r>
            <a:rPr lang="en-US" dirty="0"/>
            <a:t>Archetypes</a:t>
          </a:r>
        </a:p>
      </dgm:t>
    </dgm:pt>
    <dgm:pt modelId="{A64F9B04-435B-4C49-91F6-F9F99049828C}" type="parTrans" cxnId="{8A0402DA-CBBC-42DB-9886-E1D16BB868DB}">
      <dgm:prSet/>
      <dgm:spPr/>
      <dgm:t>
        <a:bodyPr/>
        <a:lstStyle/>
        <a:p>
          <a:endParaRPr lang="en-US"/>
        </a:p>
      </dgm:t>
    </dgm:pt>
    <dgm:pt modelId="{04A4E38A-20ED-4DD7-8B5D-3CE00515BB57}" type="sibTrans" cxnId="{8A0402DA-CBBC-42DB-9886-E1D16BB868DB}">
      <dgm:prSet/>
      <dgm:spPr/>
      <dgm:t>
        <a:bodyPr/>
        <a:lstStyle/>
        <a:p>
          <a:endParaRPr lang="en-US"/>
        </a:p>
      </dgm:t>
    </dgm:pt>
    <dgm:pt modelId="{E457E78C-6843-4EC4-89D5-6D7ADD8E076F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 u="none" dirty="0"/>
            <a:t>Hero: Always looking for a challenge or opportunity to improve.</a:t>
          </a:r>
          <a:endParaRPr lang="en-US" sz="1200" dirty="0"/>
        </a:p>
      </dgm:t>
    </dgm:pt>
    <dgm:pt modelId="{981F8300-236A-432C-AC87-DC39FBD34FA1}" type="parTrans" cxnId="{EED9A893-A5A5-43ED-8F87-FA565E1E6D52}">
      <dgm:prSet/>
      <dgm:spPr/>
      <dgm:t>
        <a:bodyPr/>
        <a:lstStyle/>
        <a:p>
          <a:endParaRPr lang="en-US"/>
        </a:p>
      </dgm:t>
    </dgm:pt>
    <dgm:pt modelId="{8E6A445E-170E-4D80-AA96-0C1EEDA3E793}" type="sibTrans" cxnId="{EED9A893-A5A5-43ED-8F87-FA565E1E6D52}">
      <dgm:prSet/>
      <dgm:spPr/>
      <dgm:t>
        <a:bodyPr/>
        <a:lstStyle/>
        <a:p>
          <a:endParaRPr lang="en-US"/>
        </a:p>
      </dgm:t>
    </dgm:pt>
    <dgm:pt modelId="{810D5871-0A9A-479A-9C4F-F94223F7ED82}">
      <dgm:prSet phldrT="[Text]"/>
      <dgm:spPr/>
      <dgm:t>
        <a:bodyPr/>
        <a:lstStyle/>
        <a:p>
          <a:r>
            <a:rPr lang="en-US" dirty="0"/>
            <a:t>Strengths</a:t>
          </a:r>
        </a:p>
      </dgm:t>
    </dgm:pt>
    <dgm:pt modelId="{90B9523E-BE20-4D82-968A-BF889679E564}" type="parTrans" cxnId="{F302BFC2-DC5A-4850-BEDC-6E1839DACF01}">
      <dgm:prSet/>
      <dgm:spPr/>
      <dgm:t>
        <a:bodyPr/>
        <a:lstStyle/>
        <a:p>
          <a:endParaRPr lang="en-US"/>
        </a:p>
      </dgm:t>
    </dgm:pt>
    <dgm:pt modelId="{31D4D7DA-72D6-457E-9C50-A9107CDB2B26}" type="sibTrans" cxnId="{F302BFC2-DC5A-4850-BEDC-6E1839DACF01}">
      <dgm:prSet/>
      <dgm:spPr/>
      <dgm:t>
        <a:bodyPr/>
        <a:lstStyle/>
        <a:p>
          <a:endParaRPr lang="en-US"/>
        </a:p>
      </dgm:t>
    </dgm:pt>
    <dgm:pt modelId="{B335D91F-F38F-41C2-A844-43495898BF04}">
      <dgm:prSet phldrT="[Text]" custT="1"/>
      <dgm:spPr/>
      <dgm:t>
        <a:bodyPr/>
        <a:lstStyle/>
        <a:p>
          <a:r>
            <a:rPr lang="en-US" sz="1200" dirty="0"/>
            <a:t>Competent and disciplined </a:t>
          </a:r>
        </a:p>
      </dgm:t>
    </dgm:pt>
    <dgm:pt modelId="{A8E9C62B-0CC1-45BF-8A9F-7F007AE140E9}" type="parTrans" cxnId="{D3AA8D11-2625-4B42-89A7-3D579530F822}">
      <dgm:prSet/>
      <dgm:spPr/>
      <dgm:t>
        <a:bodyPr/>
        <a:lstStyle/>
        <a:p>
          <a:endParaRPr lang="en-US"/>
        </a:p>
      </dgm:t>
    </dgm:pt>
    <dgm:pt modelId="{217ED023-8660-4F28-91DA-5C09F62A2219}" type="sibTrans" cxnId="{D3AA8D11-2625-4B42-89A7-3D579530F822}">
      <dgm:prSet/>
      <dgm:spPr/>
      <dgm:t>
        <a:bodyPr/>
        <a:lstStyle/>
        <a:p>
          <a:endParaRPr lang="en-US"/>
        </a:p>
      </dgm:t>
    </dgm:pt>
    <dgm:pt modelId="{3A184E76-E10C-4EB4-A036-D407D3C69322}">
      <dgm:prSet phldrT="[Text]"/>
      <dgm:spPr/>
      <dgm:t>
        <a:bodyPr/>
        <a:lstStyle/>
        <a:p>
          <a:r>
            <a:rPr lang="en-US" dirty="0"/>
            <a:t>Challenges</a:t>
          </a:r>
        </a:p>
      </dgm:t>
    </dgm:pt>
    <dgm:pt modelId="{965272BF-B3DC-419D-8A4F-77515C631B41}" type="parTrans" cxnId="{C102EEF0-B203-4F7E-A5FA-7088BD6942E0}">
      <dgm:prSet/>
      <dgm:spPr/>
      <dgm:t>
        <a:bodyPr/>
        <a:lstStyle/>
        <a:p>
          <a:endParaRPr lang="en-US"/>
        </a:p>
      </dgm:t>
    </dgm:pt>
    <dgm:pt modelId="{B12CE2ED-5273-4351-A912-9F4DE87D91DB}" type="sibTrans" cxnId="{C102EEF0-B203-4F7E-A5FA-7088BD6942E0}">
      <dgm:prSet/>
      <dgm:spPr/>
      <dgm:t>
        <a:bodyPr/>
        <a:lstStyle/>
        <a:p>
          <a:endParaRPr lang="en-US"/>
        </a:p>
      </dgm:t>
    </dgm:pt>
    <dgm:pt modelId="{26B22B6F-46D3-4922-8E7C-678FCAE0FE40}">
      <dgm:prSet phldrT="[Text]" custT="1"/>
      <dgm:spPr/>
      <dgm:t>
        <a:bodyPr/>
        <a:lstStyle/>
        <a:p>
          <a:r>
            <a:rPr lang="en-US" sz="1200" dirty="0"/>
            <a:t>Not likely to directly ask for referrals </a:t>
          </a:r>
        </a:p>
      </dgm:t>
    </dgm:pt>
    <dgm:pt modelId="{5D84D94E-30BC-44CB-B419-7211BFA76F7F}" type="parTrans" cxnId="{2F2F6F24-B975-403A-9EFF-764677A7044C}">
      <dgm:prSet/>
      <dgm:spPr/>
      <dgm:t>
        <a:bodyPr/>
        <a:lstStyle/>
        <a:p>
          <a:endParaRPr lang="en-US"/>
        </a:p>
      </dgm:t>
    </dgm:pt>
    <dgm:pt modelId="{C791D93C-01A0-488C-9CE1-272F98D49D2D}" type="sibTrans" cxnId="{2F2F6F24-B975-403A-9EFF-764677A7044C}">
      <dgm:prSet/>
      <dgm:spPr/>
      <dgm:t>
        <a:bodyPr/>
        <a:lstStyle/>
        <a:p>
          <a:endParaRPr lang="en-US"/>
        </a:p>
      </dgm:t>
    </dgm:pt>
    <dgm:pt modelId="{24068FFA-AE17-4B68-BEB3-2872A3258BD4}">
      <dgm:prSet phldrT="[Text]" custT="1"/>
      <dgm:spPr/>
      <dgm:t>
        <a:bodyPr/>
        <a:lstStyle/>
        <a:p>
          <a:r>
            <a:rPr lang="en-US" sz="1200" dirty="0"/>
            <a:t>Intellectually curious</a:t>
          </a:r>
        </a:p>
      </dgm:t>
    </dgm:pt>
    <dgm:pt modelId="{D923AE06-7AA7-41EA-8C31-C0598361AFD4}" type="parTrans" cxnId="{87DF6D75-F6BB-4E16-8829-9D2A44159050}">
      <dgm:prSet/>
      <dgm:spPr/>
      <dgm:t>
        <a:bodyPr/>
        <a:lstStyle/>
        <a:p>
          <a:endParaRPr lang="en-US"/>
        </a:p>
      </dgm:t>
    </dgm:pt>
    <dgm:pt modelId="{59C85A77-4B3C-4DE7-8400-7B7301812EA6}" type="sibTrans" cxnId="{87DF6D75-F6BB-4E16-8829-9D2A44159050}">
      <dgm:prSet/>
      <dgm:spPr/>
      <dgm:t>
        <a:bodyPr/>
        <a:lstStyle/>
        <a:p>
          <a:endParaRPr lang="en-US"/>
        </a:p>
      </dgm:t>
    </dgm:pt>
    <dgm:pt modelId="{B4F039D4-7550-4A3C-9F50-03BAEF3B2B4B}">
      <dgm:prSet phldrT="[Text]" custT="1"/>
      <dgm:spPr/>
      <dgm:t>
        <a:bodyPr/>
        <a:lstStyle/>
        <a:p>
          <a:r>
            <a:rPr lang="en-US" sz="1200" dirty="0"/>
            <a:t>Innovative and entrepreneurial</a:t>
          </a:r>
        </a:p>
      </dgm:t>
    </dgm:pt>
    <dgm:pt modelId="{A70368B7-6231-4A86-9601-464D2EE19644}" type="parTrans" cxnId="{FFEF5946-0A5D-4C1F-9B28-4BC4DE49908F}">
      <dgm:prSet/>
      <dgm:spPr/>
      <dgm:t>
        <a:bodyPr/>
        <a:lstStyle/>
        <a:p>
          <a:endParaRPr lang="en-US"/>
        </a:p>
      </dgm:t>
    </dgm:pt>
    <dgm:pt modelId="{F99191F6-FCDB-48E1-A346-FD73DC32EC8D}" type="sibTrans" cxnId="{FFEF5946-0A5D-4C1F-9B28-4BC4DE49908F}">
      <dgm:prSet/>
      <dgm:spPr/>
      <dgm:t>
        <a:bodyPr/>
        <a:lstStyle/>
        <a:p>
          <a:endParaRPr lang="en-US"/>
        </a:p>
      </dgm:t>
    </dgm:pt>
    <dgm:pt modelId="{EC9621DA-3034-4126-8FB3-F5B375F90BE9}">
      <dgm:prSet phldrT="[Text]" custT="1"/>
      <dgm:spPr/>
      <dgm:t>
        <a:bodyPr/>
        <a:lstStyle/>
        <a:p>
          <a:r>
            <a:rPr lang="en-US" sz="1200" dirty="0"/>
            <a:t>Focused and observant</a:t>
          </a:r>
        </a:p>
      </dgm:t>
    </dgm:pt>
    <dgm:pt modelId="{7736C603-B982-4E60-8C8C-6FE1B04F45C9}" type="parTrans" cxnId="{D633EE75-20DC-41B8-87F1-7C4E574B46F9}">
      <dgm:prSet/>
      <dgm:spPr/>
      <dgm:t>
        <a:bodyPr/>
        <a:lstStyle/>
        <a:p>
          <a:endParaRPr lang="en-US"/>
        </a:p>
      </dgm:t>
    </dgm:pt>
    <dgm:pt modelId="{C321CAB9-2DC4-453D-B922-7ECA2D5957C4}" type="sibTrans" cxnId="{D633EE75-20DC-41B8-87F1-7C4E574B46F9}">
      <dgm:prSet/>
      <dgm:spPr/>
      <dgm:t>
        <a:bodyPr/>
        <a:lstStyle/>
        <a:p>
          <a:endParaRPr lang="en-US"/>
        </a:p>
      </dgm:t>
    </dgm:pt>
    <dgm:pt modelId="{3ACC103A-6519-46CC-9DEA-E274C5594B2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 u="none" dirty="0"/>
            <a:t>Sage: Curios with desire to find the truth and understand details. </a:t>
          </a:r>
          <a:endParaRPr lang="en-US" sz="1200" dirty="0"/>
        </a:p>
      </dgm:t>
    </dgm:pt>
    <dgm:pt modelId="{731CA985-7609-4D45-ABAA-4B9020870A5C}" type="parTrans" cxnId="{8AC824EB-0450-4425-AEAE-76F0DF5FA615}">
      <dgm:prSet/>
      <dgm:spPr/>
      <dgm:t>
        <a:bodyPr/>
        <a:lstStyle/>
        <a:p>
          <a:endParaRPr lang="en-US"/>
        </a:p>
      </dgm:t>
    </dgm:pt>
    <dgm:pt modelId="{18503459-AA16-4AFC-B32D-70CE081FFA85}" type="sibTrans" cxnId="{8AC824EB-0450-4425-AEAE-76F0DF5FA615}">
      <dgm:prSet/>
      <dgm:spPr/>
      <dgm:t>
        <a:bodyPr/>
        <a:lstStyle/>
        <a:p>
          <a:endParaRPr lang="en-US"/>
        </a:p>
      </dgm:t>
    </dgm:pt>
    <dgm:pt modelId="{AE010034-66E3-49A1-A32B-E29B0016201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 u="none" dirty="0"/>
            <a:t>Caregiver: Desire to care for and nurture relationships with clients, protecting them from harm.</a:t>
          </a:r>
          <a:endParaRPr lang="en-US" sz="1200" dirty="0"/>
        </a:p>
      </dgm:t>
    </dgm:pt>
    <dgm:pt modelId="{824C8BCF-10F5-498D-A866-6FD5462DB748}" type="parTrans" cxnId="{A5A0DED8-4E1A-41C3-9ED4-671CCE902A84}">
      <dgm:prSet/>
      <dgm:spPr/>
      <dgm:t>
        <a:bodyPr/>
        <a:lstStyle/>
        <a:p>
          <a:endParaRPr lang="en-US"/>
        </a:p>
      </dgm:t>
    </dgm:pt>
    <dgm:pt modelId="{621D2F0F-D5A2-498A-9C28-7DD2657BF6CA}" type="sibTrans" cxnId="{A5A0DED8-4E1A-41C3-9ED4-671CCE902A84}">
      <dgm:prSet/>
      <dgm:spPr/>
      <dgm:t>
        <a:bodyPr/>
        <a:lstStyle/>
        <a:p>
          <a:endParaRPr lang="en-US"/>
        </a:p>
      </dgm:t>
    </dgm:pt>
    <dgm:pt modelId="{134536BC-D312-4B27-816B-A310ECECD4FC}">
      <dgm:prSet phldrT="[Text]" custT="1"/>
      <dgm:spPr/>
      <dgm:t>
        <a:bodyPr/>
        <a:lstStyle/>
        <a:p>
          <a:r>
            <a:rPr lang="en-US" sz="1200" dirty="0"/>
            <a:t>Thorough and resourceful</a:t>
          </a:r>
        </a:p>
      </dgm:t>
    </dgm:pt>
    <dgm:pt modelId="{AFAC2021-F2C5-40A5-90E4-897B4A1A96CB}" type="parTrans" cxnId="{10FC1F32-F972-468D-B0AE-DC3BC862F2EC}">
      <dgm:prSet/>
      <dgm:spPr/>
      <dgm:t>
        <a:bodyPr/>
        <a:lstStyle/>
        <a:p>
          <a:endParaRPr lang="en-US"/>
        </a:p>
      </dgm:t>
    </dgm:pt>
    <dgm:pt modelId="{5B340876-B6A7-42AE-89E6-12829CF5338E}" type="sibTrans" cxnId="{10FC1F32-F972-468D-B0AE-DC3BC862F2EC}">
      <dgm:prSet/>
      <dgm:spPr/>
      <dgm:t>
        <a:bodyPr/>
        <a:lstStyle/>
        <a:p>
          <a:endParaRPr lang="en-US"/>
        </a:p>
      </dgm:t>
    </dgm:pt>
    <dgm:pt modelId="{B76018CB-3A9F-410B-AB48-6BD39C012C6F}">
      <dgm:prSet phldrT="[Text]" custT="1"/>
      <dgm:spPr/>
      <dgm:t>
        <a:bodyPr/>
        <a:lstStyle/>
        <a:p>
          <a:r>
            <a:rPr lang="en-US" sz="1200" dirty="0"/>
            <a:t>Trust and discretion, personalized approach</a:t>
          </a:r>
        </a:p>
      </dgm:t>
    </dgm:pt>
    <dgm:pt modelId="{41F9118C-E58A-4504-8054-D64EF62169B7}" type="parTrans" cxnId="{C101221C-A14B-4E82-B96A-04198B1A9F57}">
      <dgm:prSet/>
      <dgm:spPr/>
      <dgm:t>
        <a:bodyPr/>
        <a:lstStyle/>
        <a:p>
          <a:endParaRPr lang="en-US"/>
        </a:p>
      </dgm:t>
    </dgm:pt>
    <dgm:pt modelId="{EBEAF021-2B20-4893-88C5-9415C7A02B91}" type="sibTrans" cxnId="{C101221C-A14B-4E82-B96A-04198B1A9F57}">
      <dgm:prSet/>
      <dgm:spPr/>
      <dgm:t>
        <a:bodyPr/>
        <a:lstStyle/>
        <a:p>
          <a:endParaRPr lang="en-US"/>
        </a:p>
      </dgm:t>
    </dgm:pt>
    <dgm:pt modelId="{863F71B1-7856-4689-AD3E-A96DE06EBF8A}">
      <dgm:prSet phldrT="[Text]" custT="1"/>
      <dgm:spPr/>
      <dgm:t>
        <a:bodyPr/>
        <a:lstStyle/>
        <a:p>
          <a:r>
            <a:rPr lang="en-US" sz="1200" dirty="0"/>
            <a:t>Approachable and communicative </a:t>
          </a:r>
        </a:p>
      </dgm:t>
    </dgm:pt>
    <dgm:pt modelId="{22C31C89-DCEE-4BD4-914C-91ABB122E98D}" type="parTrans" cxnId="{BF7F82E2-3814-47CB-A9E4-4CADFC42BBF9}">
      <dgm:prSet/>
      <dgm:spPr/>
      <dgm:t>
        <a:bodyPr/>
        <a:lstStyle/>
        <a:p>
          <a:endParaRPr lang="en-US"/>
        </a:p>
      </dgm:t>
    </dgm:pt>
    <dgm:pt modelId="{84545B58-49AC-4027-BDBD-4BD4C7992599}" type="sibTrans" cxnId="{BF7F82E2-3814-47CB-A9E4-4CADFC42BBF9}">
      <dgm:prSet/>
      <dgm:spPr/>
      <dgm:t>
        <a:bodyPr/>
        <a:lstStyle/>
        <a:p>
          <a:endParaRPr lang="en-US"/>
        </a:p>
      </dgm:t>
    </dgm:pt>
    <dgm:pt modelId="{2B46D152-7624-402E-932C-3960BE428DA5}">
      <dgm:prSet phldrT="[Text]" custT="1"/>
      <dgm:spPr/>
      <dgm:t>
        <a:bodyPr/>
        <a:lstStyle/>
        <a:p>
          <a:r>
            <a:rPr lang="en-US" sz="1200" dirty="0"/>
            <a:t>Can over analyze or spend too much time in analysis</a:t>
          </a:r>
        </a:p>
      </dgm:t>
    </dgm:pt>
    <dgm:pt modelId="{4DEBA773-9786-4634-9850-4D2283D2423B}" type="parTrans" cxnId="{E4E58E31-E7BB-4478-B967-4AE31BB08CBA}">
      <dgm:prSet/>
      <dgm:spPr/>
      <dgm:t>
        <a:bodyPr/>
        <a:lstStyle/>
        <a:p>
          <a:endParaRPr lang="en-US"/>
        </a:p>
      </dgm:t>
    </dgm:pt>
    <dgm:pt modelId="{8057C9BE-C34C-475E-81C0-A4A375EA8A46}" type="sibTrans" cxnId="{E4E58E31-E7BB-4478-B967-4AE31BB08CBA}">
      <dgm:prSet/>
      <dgm:spPr/>
      <dgm:t>
        <a:bodyPr/>
        <a:lstStyle/>
        <a:p>
          <a:endParaRPr lang="en-US"/>
        </a:p>
      </dgm:t>
    </dgm:pt>
    <dgm:pt modelId="{93C4642F-A339-4884-BDED-EA9F1EF6C309}">
      <dgm:prSet phldrT="[Text]" custT="1"/>
      <dgm:spPr/>
      <dgm:t>
        <a:bodyPr/>
        <a:lstStyle/>
        <a:p>
          <a:r>
            <a:rPr lang="en-US" sz="1200" dirty="0"/>
            <a:t>Challenge with showing vulnerability</a:t>
          </a:r>
        </a:p>
      </dgm:t>
    </dgm:pt>
    <dgm:pt modelId="{4A9F25A7-B2E9-4CC7-8436-1A25EFDDC414}" type="parTrans" cxnId="{AB42AA94-3D18-4253-80D2-77CA8F8333C7}">
      <dgm:prSet/>
      <dgm:spPr/>
      <dgm:t>
        <a:bodyPr/>
        <a:lstStyle/>
        <a:p>
          <a:endParaRPr lang="en-US"/>
        </a:p>
      </dgm:t>
    </dgm:pt>
    <dgm:pt modelId="{EEEE1418-2B78-411F-B711-6755292EAABF}" type="sibTrans" cxnId="{AB42AA94-3D18-4253-80D2-77CA8F8333C7}">
      <dgm:prSet/>
      <dgm:spPr/>
      <dgm:t>
        <a:bodyPr/>
        <a:lstStyle/>
        <a:p>
          <a:endParaRPr lang="en-US"/>
        </a:p>
      </dgm:t>
    </dgm:pt>
    <dgm:pt modelId="{8BBC026B-42FD-453C-A0AD-74A8B8BA825B}">
      <dgm:prSet phldrT="[Text]" custT="1"/>
      <dgm:spPr/>
      <dgm:t>
        <a:bodyPr/>
        <a:lstStyle/>
        <a:p>
          <a:r>
            <a:rPr lang="en-US" sz="1200" dirty="0"/>
            <a:t>Can struggle to set boundaries</a:t>
          </a:r>
        </a:p>
      </dgm:t>
    </dgm:pt>
    <dgm:pt modelId="{559235B0-FDA7-453F-9A33-A83D41D5C1FA}" type="parTrans" cxnId="{ED3D13F3-A631-404D-B20B-574303C8C239}">
      <dgm:prSet/>
      <dgm:spPr/>
      <dgm:t>
        <a:bodyPr/>
        <a:lstStyle/>
        <a:p>
          <a:endParaRPr lang="en-US"/>
        </a:p>
      </dgm:t>
    </dgm:pt>
    <dgm:pt modelId="{3AB150E6-F8C0-47CA-A980-983B9E98C5DD}" type="sibTrans" cxnId="{ED3D13F3-A631-404D-B20B-574303C8C239}">
      <dgm:prSet/>
      <dgm:spPr/>
      <dgm:t>
        <a:bodyPr/>
        <a:lstStyle/>
        <a:p>
          <a:endParaRPr lang="en-US"/>
        </a:p>
      </dgm:t>
    </dgm:pt>
    <dgm:pt modelId="{40EA4EA0-8590-43AA-9299-64ECC959EE0C}" type="pres">
      <dgm:prSet presAssocID="{300A6F97-18E2-4C11-B97C-2B802DE88059}" presName="Name0" presStyleCnt="0">
        <dgm:presLayoutVars>
          <dgm:dir/>
          <dgm:animLvl val="lvl"/>
          <dgm:resizeHandles val="exact"/>
        </dgm:presLayoutVars>
      </dgm:prSet>
      <dgm:spPr/>
    </dgm:pt>
    <dgm:pt modelId="{5FCF8B7B-3D69-461D-8A3E-4DE2DAEFFDAF}" type="pres">
      <dgm:prSet presAssocID="{4C82B078-FA15-487C-8F41-03F43C697B1D}" presName="linNode" presStyleCnt="0"/>
      <dgm:spPr/>
    </dgm:pt>
    <dgm:pt modelId="{7473D03C-5EFA-4628-A684-3AD28F964B41}" type="pres">
      <dgm:prSet presAssocID="{4C82B078-FA15-487C-8F41-03F43C697B1D}" presName="parentText" presStyleLbl="node1" presStyleIdx="0" presStyleCnt="4" custLinFactNeighborY="-1115">
        <dgm:presLayoutVars>
          <dgm:chMax val="1"/>
          <dgm:bulletEnabled val="1"/>
        </dgm:presLayoutVars>
      </dgm:prSet>
      <dgm:spPr/>
    </dgm:pt>
    <dgm:pt modelId="{FBA56338-7C88-47D8-8A4C-CA540E7D857C}" type="pres">
      <dgm:prSet presAssocID="{4C82B078-FA15-487C-8F41-03F43C697B1D}" presName="descendantText" presStyleLbl="alignAccFollowNode1" presStyleIdx="0" presStyleCnt="4">
        <dgm:presLayoutVars>
          <dgm:bulletEnabled val="1"/>
        </dgm:presLayoutVars>
      </dgm:prSet>
      <dgm:spPr/>
    </dgm:pt>
    <dgm:pt modelId="{C80851FC-D988-4C5B-AFD6-443F368F6065}" type="pres">
      <dgm:prSet presAssocID="{B4155316-D7B0-4B68-8636-15B91F9B5DAB}" presName="sp" presStyleCnt="0"/>
      <dgm:spPr/>
    </dgm:pt>
    <dgm:pt modelId="{E127054E-8750-4633-9C73-90473E4CE781}" type="pres">
      <dgm:prSet presAssocID="{F3DA4241-3E48-4F34-947D-D53900F0C73C}" presName="linNode" presStyleCnt="0"/>
      <dgm:spPr/>
    </dgm:pt>
    <dgm:pt modelId="{2915E6E8-3553-4BFE-A851-B768772CEEB5}" type="pres">
      <dgm:prSet presAssocID="{F3DA4241-3E48-4F34-947D-D53900F0C73C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C9E363C8-EE69-467D-B0DF-17FA782CF247}" type="pres">
      <dgm:prSet presAssocID="{F3DA4241-3E48-4F34-947D-D53900F0C73C}" presName="descendantText" presStyleLbl="alignAccFollowNode1" presStyleIdx="1" presStyleCnt="4">
        <dgm:presLayoutVars>
          <dgm:bulletEnabled val="1"/>
        </dgm:presLayoutVars>
      </dgm:prSet>
      <dgm:spPr/>
    </dgm:pt>
    <dgm:pt modelId="{D782A85E-19D2-4B11-A43C-370D0F84FB7B}" type="pres">
      <dgm:prSet presAssocID="{04A4E38A-20ED-4DD7-8B5D-3CE00515BB57}" presName="sp" presStyleCnt="0"/>
      <dgm:spPr/>
    </dgm:pt>
    <dgm:pt modelId="{57F1E04D-B84E-4B06-B467-90F2ED87759E}" type="pres">
      <dgm:prSet presAssocID="{810D5871-0A9A-479A-9C4F-F94223F7ED82}" presName="linNode" presStyleCnt="0"/>
      <dgm:spPr/>
    </dgm:pt>
    <dgm:pt modelId="{F497C22B-63AD-4969-9C7B-9FEF711A79D5}" type="pres">
      <dgm:prSet presAssocID="{810D5871-0A9A-479A-9C4F-F94223F7ED82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ADEC74D-056F-472D-8EA2-0D6BF2051E1E}" type="pres">
      <dgm:prSet presAssocID="{810D5871-0A9A-479A-9C4F-F94223F7ED82}" presName="descendantText" presStyleLbl="alignAccFollowNode1" presStyleIdx="2" presStyleCnt="4">
        <dgm:presLayoutVars>
          <dgm:bulletEnabled val="1"/>
        </dgm:presLayoutVars>
      </dgm:prSet>
      <dgm:spPr/>
    </dgm:pt>
    <dgm:pt modelId="{44BEAAA7-6673-4DF2-8805-D1A8BE6A0BA1}" type="pres">
      <dgm:prSet presAssocID="{31D4D7DA-72D6-457E-9C50-A9107CDB2B26}" presName="sp" presStyleCnt="0"/>
      <dgm:spPr/>
    </dgm:pt>
    <dgm:pt modelId="{40C03F16-0BA8-4822-808C-ADACA73836BA}" type="pres">
      <dgm:prSet presAssocID="{3A184E76-E10C-4EB4-A036-D407D3C69322}" presName="linNode" presStyleCnt="0"/>
      <dgm:spPr/>
    </dgm:pt>
    <dgm:pt modelId="{C20494FA-0561-4C6C-AACF-98FDA839D58E}" type="pres">
      <dgm:prSet presAssocID="{3A184E76-E10C-4EB4-A036-D407D3C69322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F189ED21-2CB1-436F-8243-D24C32AD8AC5}" type="pres">
      <dgm:prSet presAssocID="{3A184E76-E10C-4EB4-A036-D407D3C69322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39A8B20D-819B-4750-A5C8-DBF519CA4B43}" type="presOf" srcId="{AE010034-66E3-49A1-A32B-E29B00162015}" destId="{C9E363C8-EE69-467D-B0DF-17FA782CF247}" srcOrd="0" destOrd="2" presId="urn:microsoft.com/office/officeart/2005/8/layout/vList5"/>
    <dgm:cxn modelId="{D3AA8D11-2625-4B42-89A7-3D579530F822}" srcId="{810D5871-0A9A-479A-9C4F-F94223F7ED82}" destId="{B335D91F-F38F-41C2-A844-43495898BF04}" srcOrd="0" destOrd="0" parTransId="{A8E9C62B-0CC1-45BF-8A9F-7F007AE140E9}" sibTransId="{217ED023-8660-4F28-91DA-5C09F62A2219}"/>
    <dgm:cxn modelId="{C101221C-A14B-4E82-B96A-04198B1A9F57}" srcId="{810D5871-0A9A-479A-9C4F-F94223F7ED82}" destId="{B76018CB-3A9F-410B-AB48-6BD39C012C6F}" srcOrd="2" destOrd="0" parTransId="{41F9118C-E58A-4504-8054-D64EF62169B7}" sibTransId="{EBEAF021-2B20-4893-88C5-9415C7A02B91}"/>
    <dgm:cxn modelId="{14327F1F-1F84-4AAE-B290-C26A210EC010}" type="presOf" srcId="{EC9621DA-3034-4126-8FB3-F5B375F90BE9}" destId="{FBA56338-7C88-47D8-8A4C-CA540E7D857C}" srcOrd="0" destOrd="3" presId="urn:microsoft.com/office/officeart/2005/8/layout/vList5"/>
    <dgm:cxn modelId="{F53EEB22-2C5C-49D0-AFAF-DD134510C4B7}" type="presOf" srcId="{E457E78C-6843-4EC4-89D5-6D7ADD8E076F}" destId="{C9E363C8-EE69-467D-B0DF-17FA782CF247}" srcOrd="0" destOrd="0" presId="urn:microsoft.com/office/officeart/2005/8/layout/vList5"/>
    <dgm:cxn modelId="{2F2F6F24-B975-403A-9EFF-764677A7044C}" srcId="{3A184E76-E10C-4EB4-A036-D407D3C69322}" destId="{26B22B6F-46D3-4922-8E7C-678FCAE0FE40}" srcOrd="0" destOrd="0" parTransId="{5D84D94E-30BC-44CB-B419-7211BFA76F7F}" sibTransId="{C791D93C-01A0-488C-9CE1-272F98D49D2D}"/>
    <dgm:cxn modelId="{1E29D930-E9A4-4D34-858E-41F460D7CB83}" type="presOf" srcId="{26B22B6F-46D3-4922-8E7C-678FCAE0FE40}" destId="{F189ED21-2CB1-436F-8243-D24C32AD8AC5}" srcOrd="0" destOrd="0" presId="urn:microsoft.com/office/officeart/2005/8/layout/vList5"/>
    <dgm:cxn modelId="{E4E58E31-E7BB-4478-B967-4AE31BB08CBA}" srcId="{3A184E76-E10C-4EB4-A036-D407D3C69322}" destId="{2B46D152-7624-402E-932C-3960BE428DA5}" srcOrd="1" destOrd="0" parTransId="{4DEBA773-9786-4634-9850-4D2283D2423B}" sibTransId="{8057C9BE-C34C-475E-81C0-A4A375EA8A46}"/>
    <dgm:cxn modelId="{10FC1F32-F972-468D-B0AE-DC3BC862F2EC}" srcId="{810D5871-0A9A-479A-9C4F-F94223F7ED82}" destId="{134536BC-D312-4B27-816B-A310ECECD4FC}" srcOrd="1" destOrd="0" parTransId="{AFAC2021-F2C5-40A5-90E4-897B4A1A96CB}" sibTransId="{5B340876-B6A7-42AE-89E6-12829CF5338E}"/>
    <dgm:cxn modelId="{C235E43A-BD8B-47B5-A603-0E7EFFDA0ADE}" srcId="{300A6F97-18E2-4C11-B97C-2B802DE88059}" destId="{4C82B078-FA15-487C-8F41-03F43C697B1D}" srcOrd="0" destOrd="0" parTransId="{4EB709D7-E615-478B-9662-EF8072C401D1}" sibTransId="{B4155316-D7B0-4B68-8636-15B91F9B5DAB}"/>
    <dgm:cxn modelId="{FFEF5946-0A5D-4C1F-9B28-4BC4DE49908F}" srcId="{4C82B078-FA15-487C-8F41-03F43C697B1D}" destId="{B4F039D4-7550-4A3C-9F50-03BAEF3B2B4B}" srcOrd="2" destOrd="0" parTransId="{A70368B7-6231-4A86-9601-464D2EE19644}" sibTransId="{F99191F6-FCDB-48E1-A346-FD73DC32EC8D}"/>
    <dgm:cxn modelId="{BD928D6B-871C-4FD5-A741-A87DCCDA1503}" type="presOf" srcId="{134536BC-D312-4B27-816B-A310ECECD4FC}" destId="{EADEC74D-056F-472D-8EA2-0D6BF2051E1E}" srcOrd="0" destOrd="1" presId="urn:microsoft.com/office/officeart/2005/8/layout/vList5"/>
    <dgm:cxn modelId="{24D9F24C-EE36-4254-AC9B-B3A7DFC6442E}" type="presOf" srcId="{24068FFA-AE17-4B68-BEB3-2872A3258BD4}" destId="{FBA56338-7C88-47D8-8A4C-CA540E7D857C}" srcOrd="0" destOrd="1" presId="urn:microsoft.com/office/officeart/2005/8/layout/vList5"/>
    <dgm:cxn modelId="{17515E4E-0253-4314-AF7D-04E0C9F1145E}" type="presOf" srcId="{8BBC026B-42FD-453C-A0AD-74A8B8BA825B}" destId="{F189ED21-2CB1-436F-8243-D24C32AD8AC5}" srcOrd="0" destOrd="3" presId="urn:microsoft.com/office/officeart/2005/8/layout/vList5"/>
    <dgm:cxn modelId="{5F4B0650-C0AF-4C14-8831-5C75E7728BCB}" type="presOf" srcId="{B76018CB-3A9F-410B-AB48-6BD39C012C6F}" destId="{EADEC74D-056F-472D-8EA2-0D6BF2051E1E}" srcOrd="0" destOrd="2" presId="urn:microsoft.com/office/officeart/2005/8/layout/vList5"/>
    <dgm:cxn modelId="{AA284C75-A13A-4274-BE59-6AE4DAA0600F}" type="presOf" srcId="{863F71B1-7856-4689-AD3E-A96DE06EBF8A}" destId="{EADEC74D-056F-472D-8EA2-0D6BF2051E1E}" srcOrd="0" destOrd="3" presId="urn:microsoft.com/office/officeart/2005/8/layout/vList5"/>
    <dgm:cxn modelId="{87DF6D75-F6BB-4E16-8829-9D2A44159050}" srcId="{4C82B078-FA15-487C-8F41-03F43C697B1D}" destId="{24068FFA-AE17-4B68-BEB3-2872A3258BD4}" srcOrd="1" destOrd="0" parTransId="{D923AE06-7AA7-41EA-8C31-C0598361AFD4}" sibTransId="{59C85A77-4B3C-4DE7-8400-7B7301812EA6}"/>
    <dgm:cxn modelId="{D633EE75-20DC-41B8-87F1-7C4E574B46F9}" srcId="{4C82B078-FA15-487C-8F41-03F43C697B1D}" destId="{EC9621DA-3034-4126-8FB3-F5B375F90BE9}" srcOrd="3" destOrd="0" parTransId="{7736C603-B982-4E60-8C8C-6FE1B04F45C9}" sibTransId="{C321CAB9-2DC4-453D-B922-7ECA2D5957C4}"/>
    <dgm:cxn modelId="{A1051F7B-6A15-46DC-ADE8-F86CE051C03A}" type="presOf" srcId="{B335D91F-F38F-41C2-A844-43495898BF04}" destId="{EADEC74D-056F-472D-8EA2-0D6BF2051E1E}" srcOrd="0" destOrd="0" presId="urn:microsoft.com/office/officeart/2005/8/layout/vList5"/>
    <dgm:cxn modelId="{A58F0686-F689-412E-94E5-712F8E7C5A15}" type="presOf" srcId="{F3DA4241-3E48-4F34-947D-D53900F0C73C}" destId="{2915E6E8-3553-4BFE-A851-B768772CEEB5}" srcOrd="0" destOrd="0" presId="urn:microsoft.com/office/officeart/2005/8/layout/vList5"/>
    <dgm:cxn modelId="{EED9A893-A5A5-43ED-8F87-FA565E1E6D52}" srcId="{F3DA4241-3E48-4F34-947D-D53900F0C73C}" destId="{E457E78C-6843-4EC4-89D5-6D7ADD8E076F}" srcOrd="0" destOrd="0" parTransId="{981F8300-236A-432C-AC87-DC39FBD34FA1}" sibTransId="{8E6A445E-170E-4D80-AA96-0C1EEDA3E793}"/>
    <dgm:cxn modelId="{AB42AA94-3D18-4253-80D2-77CA8F8333C7}" srcId="{3A184E76-E10C-4EB4-A036-D407D3C69322}" destId="{93C4642F-A339-4884-BDED-EA9F1EF6C309}" srcOrd="2" destOrd="0" parTransId="{4A9F25A7-B2E9-4CC7-8436-1A25EFDDC414}" sibTransId="{EEEE1418-2B78-411F-B711-6755292EAABF}"/>
    <dgm:cxn modelId="{D294E09D-A431-4848-9B99-F289C91B8299}" type="presOf" srcId="{810D5871-0A9A-479A-9C4F-F94223F7ED82}" destId="{F497C22B-63AD-4969-9C7B-9FEF711A79D5}" srcOrd="0" destOrd="0" presId="urn:microsoft.com/office/officeart/2005/8/layout/vList5"/>
    <dgm:cxn modelId="{AD7B61A7-0100-4F93-85F5-AA65DEA22D13}" type="presOf" srcId="{300A6F97-18E2-4C11-B97C-2B802DE88059}" destId="{40EA4EA0-8590-43AA-9299-64ECC959EE0C}" srcOrd="0" destOrd="0" presId="urn:microsoft.com/office/officeart/2005/8/layout/vList5"/>
    <dgm:cxn modelId="{269267AF-9D1E-4482-A52A-88CD2E8C2E63}" type="presOf" srcId="{C7E97355-D67C-49C4-AF66-0EF2DCD95166}" destId="{FBA56338-7C88-47D8-8A4C-CA540E7D857C}" srcOrd="0" destOrd="0" presId="urn:microsoft.com/office/officeart/2005/8/layout/vList5"/>
    <dgm:cxn modelId="{750E0EB3-3C4F-4B21-A38D-BFA21C05F5D4}" type="presOf" srcId="{3ACC103A-6519-46CC-9DEA-E274C5594B26}" destId="{C9E363C8-EE69-467D-B0DF-17FA782CF247}" srcOrd="0" destOrd="1" presId="urn:microsoft.com/office/officeart/2005/8/layout/vList5"/>
    <dgm:cxn modelId="{C7986ABC-3BAA-4763-87D1-A31983F7EBC2}" type="presOf" srcId="{4C82B078-FA15-487C-8F41-03F43C697B1D}" destId="{7473D03C-5EFA-4628-A684-3AD28F964B41}" srcOrd="0" destOrd="0" presId="urn:microsoft.com/office/officeart/2005/8/layout/vList5"/>
    <dgm:cxn modelId="{BB30C4C0-2F64-4126-89D2-580762A8504C}" type="presOf" srcId="{93C4642F-A339-4884-BDED-EA9F1EF6C309}" destId="{F189ED21-2CB1-436F-8243-D24C32AD8AC5}" srcOrd="0" destOrd="2" presId="urn:microsoft.com/office/officeart/2005/8/layout/vList5"/>
    <dgm:cxn modelId="{157903C2-34B2-440B-8950-2A97CDB73C56}" type="presOf" srcId="{2B46D152-7624-402E-932C-3960BE428DA5}" destId="{F189ED21-2CB1-436F-8243-D24C32AD8AC5}" srcOrd="0" destOrd="1" presId="urn:microsoft.com/office/officeart/2005/8/layout/vList5"/>
    <dgm:cxn modelId="{F302BFC2-DC5A-4850-BEDC-6E1839DACF01}" srcId="{300A6F97-18E2-4C11-B97C-2B802DE88059}" destId="{810D5871-0A9A-479A-9C4F-F94223F7ED82}" srcOrd="2" destOrd="0" parTransId="{90B9523E-BE20-4D82-968A-BF889679E564}" sibTransId="{31D4D7DA-72D6-457E-9C50-A9107CDB2B26}"/>
    <dgm:cxn modelId="{91E996CB-B15D-45A7-B381-63159A5D8F25}" type="presOf" srcId="{3A184E76-E10C-4EB4-A036-D407D3C69322}" destId="{C20494FA-0561-4C6C-AACF-98FDA839D58E}" srcOrd="0" destOrd="0" presId="urn:microsoft.com/office/officeart/2005/8/layout/vList5"/>
    <dgm:cxn modelId="{A5A0DED8-4E1A-41C3-9ED4-671CCE902A84}" srcId="{F3DA4241-3E48-4F34-947D-D53900F0C73C}" destId="{AE010034-66E3-49A1-A32B-E29B00162015}" srcOrd="2" destOrd="0" parTransId="{824C8BCF-10F5-498D-A866-6FD5462DB748}" sibTransId="{621D2F0F-D5A2-498A-9C28-7DD2657BF6CA}"/>
    <dgm:cxn modelId="{8A0402DA-CBBC-42DB-9886-E1D16BB868DB}" srcId="{300A6F97-18E2-4C11-B97C-2B802DE88059}" destId="{F3DA4241-3E48-4F34-947D-D53900F0C73C}" srcOrd="1" destOrd="0" parTransId="{A64F9B04-435B-4C49-91F6-F9F99049828C}" sibTransId="{04A4E38A-20ED-4DD7-8B5D-3CE00515BB57}"/>
    <dgm:cxn modelId="{BF7F82E2-3814-47CB-A9E4-4CADFC42BBF9}" srcId="{810D5871-0A9A-479A-9C4F-F94223F7ED82}" destId="{863F71B1-7856-4689-AD3E-A96DE06EBF8A}" srcOrd="3" destOrd="0" parTransId="{22C31C89-DCEE-4BD4-914C-91ABB122E98D}" sibTransId="{84545B58-49AC-4027-BDBD-4BD4C7992599}"/>
    <dgm:cxn modelId="{1FEC1FE7-7DBE-4DB1-9A20-C18006AFD5D6}" srcId="{4C82B078-FA15-487C-8F41-03F43C697B1D}" destId="{C7E97355-D67C-49C4-AF66-0EF2DCD95166}" srcOrd="0" destOrd="0" parTransId="{F7AC4A5C-7493-4BED-ACC1-14DB6A5D6D2D}" sibTransId="{974152EC-3AB3-4521-B212-E770E0785FAD}"/>
    <dgm:cxn modelId="{8AC824EB-0450-4425-AEAE-76F0DF5FA615}" srcId="{F3DA4241-3E48-4F34-947D-D53900F0C73C}" destId="{3ACC103A-6519-46CC-9DEA-E274C5594B26}" srcOrd="1" destOrd="0" parTransId="{731CA985-7609-4D45-ABAA-4B9020870A5C}" sibTransId="{18503459-AA16-4AFC-B32D-70CE081FFA85}"/>
    <dgm:cxn modelId="{C102EEF0-B203-4F7E-A5FA-7088BD6942E0}" srcId="{300A6F97-18E2-4C11-B97C-2B802DE88059}" destId="{3A184E76-E10C-4EB4-A036-D407D3C69322}" srcOrd="3" destOrd="0" parTransId="{965272BF-B3DC-419D-8A4F-77515C631B41}" sibTransId="{B12CE2ED-5273-4351-A912-9F4DE87D91DB}"/>
    <dgm:cxn modelId="{ED3D13F3-A631-404D-B20B-574303C8C239}" srcId="{3A184E76-E10C-4EB4-A036-D407D3C69322}" destId="{8BBC026B-42FD-453C-A0AD-74A8B8BA825B}" srcOrd="3" destOrd="0" parTransId="{559235B0-FDA7-453F-9A33-A83D41D5C1FA}" sibTransId="{3AB150E6-F8C0-47CA-A980-983B9E98C5DD}"/>
    <dgm:cxn modelId="{1A73C9F3-5CB2-4ADF-8693-D6F6C6A9B077}" type="presOf" srcId="{B4F039D4-7550-4A3C-9F50-03BAEF3B2B4B}" destId="{FBA56338-7C88-47D8-8A4C-CA540E7D857C}" srcOrd="0" destOrd="2" presId="urn:microsoft.com/office/officeart/2005/8/layout/vList5"/>
    <dgm:cxn modelId="{FF791DBC-6CED-493D-8595-E09154769ED7}" type="presParOf" srcId="{40EA4EA0-8590-43AA-9299-64ECC959EE0C}" destId="{5FCF8B7B-3D69-461D-8A3E-4DE2DAEFFDAF}" srcOrd="0" destOrd="0" presId="urn:microsoft.com/office/officeart/2005/8/layout/vList5"/>
    <dgm:cxn modelId="{975787EC-A497-49BB-B144-2C5028B1B956}" type="presParOf" srcId="{5FCF8B7B-3D69-461D-8A3E-4DE2DAEFFDAF}" destId="{7473D03C-5EFA-4628-A684-3AD28F964B41}" srcOrd="0" destOrd="0" presId="urn:microsoft.com/office/officeart/2005/8/layout/vList5"/>
    <dgm:cxn modelId="{CED82D8A-0905-4729-9917-59E99F095C31}" type="presParOf" srcId="{5FCF8B7B-3D69-461D-8A3E-4DE2DAEFFDAF}" destId="{FBA56338-7C88-47D8-8A4C-CA540E7D857C}" srcOrd="1" destOrd="0" presId="urn:microsoft.com/office/officeart/2005/8/layout/vList5"/>
    <dgm:cxn modelId="{628DA86A-8AD3-4C88-B8A5-41EA25B4E08E}" type="presParOf" srcId="{40EA4EA0-8590-43AA-9299-64ECC959EE0C}" destId="{C80851FC-D988-4C5B-AFD6-443F368F6065}" srcOrd="1" destOrd="0" presId="urn:microsoft.com/office/officeart/2005/8/layout/vList5"/>
    <dgm:cxn modelId="{139A3383-A380-48AF-B2E1-348247188B81}" type="presParOf" srcId="{40EA4EA0-8590-43AA-9299-64ECC959EE0C}" destId="{E127054E-8750-4633-9C73-90473E4CE781}" srcOrd="2" destOrd="0" presId="urn:microsoft.com/office/officeart/2005/8/layout/vList5"/>
    <dgm:cxn modelId="{D794BC58-536D-4C12-AFD2-A2BE563050E3}" type="presParOf" srcId="{E127054E-8750-4633-9C73-90473E4CE781}" destId="{2915E6E8-3553-4BFE-A851-B768772CEEB5}" srcOrd="0" destOrd="0" presId="urn:microsoft.com/office/officeart/2005/8/layout/vList5"/>
    <dgm:cxn modelId="{2B48A73C-5B46-4A46-BAD9-9BAB8650C732}" type="presParOf" srcId="{E127054E-8750-4633-9C73-90473E4CE781}" destId="{C9E363C8-EE69-467D-B0DF-17FA782CF247}" srcOrd="1" destOrd="0" presId="urn:microsoft.com/office/officeart/2005/8/layout/vList5"/>
    <dgm:cxn modelId="{BCDB3245-5FF2-4332-B557-7E2274F87A26}" type="presParOf" srcId="{40EA4EA0-8590-43AA-9299-64ECC959EE0C}" destId="{D782A85E-19D2-4B11-A43C-370D0F84FB7B}" srcOrd="3" destOrd="0" presId="urn:microsoft.com/office/officeart/2005/8/layout/vList5"/>
    <dgm:cxn modelId="{2717B741-067B-4119-8B09-E7654D311970}" type="presParOf" srcId="{40EA4EA0-8590-43AA-9299-64ECC959EE0C}" destId="{57F1E04D-B84E-4B06-B467-90F2ED87759E}" srcOrd="4" destOrd="0" presId="urn:microsoft.com/office/officeart/2005/8/layout/vList5"/>
    <dgm:cxn modelId="{B5743650-9A97-45CA-A02C-3EBDAE22BB0D}" type="presParOf" srcId="{57F1E04D-B84E-4B06-B467-90F2ED87759E}" destId="{F497C22B-63AD-4969-9C7B-9FEF711A79D5}" srcOrd="0" destOrd="0" presId="urn:microsoft.com/office/officeart/2005/8/layout/vList5"/>
    <dgm:cxn modelId="{94514A1E-49CC-4E2C-8F67-0E75526022E9}" type="presParOf" srcId="{57F1E04D-B84E-4B06-B467-90F2ED87759E}" destId="{EADEC74D-056F-472D-8EA2-0D6BF2051E1E}" srcOrd="1" destOrd="0" presId="urn:microsoft.com/office/officeart/2005/8/layout/vList5"/>
    <dgm:cxn modelId="{1708FE57-AEB2-4431-BC16-6A91D0643F8C}" type="presParOf" srcId="{40EA4EA0-8590-43AA-9299-64ECC959EE0C}" destId="{44BEAAA7-6673-4DF2-8805-D1A8BE6A0BA1}" srcOrd="5" destOrd="0" presId="urn:microsoft.com/office/officeart/2005/8/layout/vList5"/>
    <dgm:cxn modelId="{375849C9-1819-422F-A410-C6C81088A8CC}" type="presParOf" srcId="{40EA4EA0-8590-43AA-9299-64ECC959EE0C}" destId="{40C03F16-0BA8-4822-808C-ADACA73836BA}" srcOrd="6" destOrd="0" presId="urn:microsoft.com/office/officeart/2005/8/layout/vList5"/>
    <dgm:cxn modelId="{DF89482B-5216-4F79-9636-82D26F657E1A}" type="presParOf" srcId="{40C03F16-0BA8-4822-808C-ADACA73836BA}" destId="{C20494FA-0561-4C6C-AACF-98FDA839D58E}" srcOrd="0" destOrd="0" presId="urn:microsoft.com/office/officeart/2005/8/layout/vList5"/>
    <dgm:cxn modelId="{A7F53254-1855-4C72-BB5C-597C2E467ED9}" type="presParOf" srcId="{40C03F16-0BA8-4822-808C-ADACA73836BA}" destId="{F189ED21-2CB1-436F-8243-D24C32AD8AC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56338-7C88-47D8-8A4C-CA540E7D857C}">
      <dsp:nvSpPr>
        <dsp:cNvPr id="0" name=""/>
        <dsp:cNvSpPr/>
      </dsp:nvSpPr>
      <dsp:spPr>
        <a:xfrm rot="5400000">
          <a:off x="4358333" y="-1728309"/>
          <a:ext cx="822501" cy="4489020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Client minded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Intellectually curious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Innovative and entrepreneurial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Focused and observant</a:t>
          </a:r>
        </a:p>
      </dsp:txBody>
      <dsp:txXfrm rot="-5400000">
        <a:off x="2525074" y="145101"/>
        <a:ext cx="4448869" cy="742199"/>
      </dsp:txXfrm>
    </dsp:sp>
    <dsp:sp modelId="{7473D03C-5EFA-4628-A684-3AD28F964B41}">
      <dsp:nvSpPr>
        <dsp:cNvPr id="0" name=""/>
        <dsp:cNvSpPr/>
      </dsp:nvSpPr>
      <dsp:spPr>
        <a:xfrm>
          <a:off x="0" y="0"/>
          <a:ext cx="2525074" cy="1028127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Values</a:t>
          </a:r>
        </a:p>
      </dsp:txBody>
      <dsp:txXfrm>
        <a:off x="50189" y="50189"/>
        <a:ext cx="2424696" cy="927749"/>
      </dsp:txXfrm>
    </dsp:sp>
    <dsp:sp modelId="{C9E363C8-EE69-467D-B0DF-17FA782CF247}">
      <dsp:nvSpPr>
        <dsp:cNvPr id="0" name=""/>
        <dsp:cNvSpPr/>
      </dsp:nvSpPr>
      <dsp:spPr>
        <a:xfrm rot="5400000">
          <a:off x="4358333" y="-648775"/>
          <a:ext cx="822501" cy="4489020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u="none" kern="1200" dirty="0"/>
            <a:t>Hero: Always looking for a challenge or opportunity to improve.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u="none" kern="1200" dirty="0"/>
            <a:t>Sage: Curios with desire to find the truth and understand details.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u="none" kern="1200" dirty="0"/>
            <a:t>Caregiver: Desire to care for and nurture relationships with clients, protecting them from harm.</a:t>
          </a:r>
          <a:endParaRPr lang="en-US" sz="1200" kern="1200" dirty="0"/>
        </a:p>
      </dsp:txBody>
      <dsp:txXfrm rot="-5400000">
        <a:off x="2525074" y="1224635"/>
        <a:ext cx="4448869" cy="742199"/>
      </dsp:txXfrm>
    </dsp:sp>
    <dsp:sp modelId="{2915E6E8-3553-4BFE-A851-B768772CEEB5}">
      <dsp:nvSpPr>
        <dsp:cNvPr id="0" name=""/>
        <dsp:cNvSpPr/>
      </dsp:nvSpPr>
      <dsp:spPr>
        <a:xfrm>
          <a:off x="0" y="1081671"/>
          <a:ext cx="2525074" cy="1028127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Archetypes</a:t>
          </a:r>
        </a:p>
      </dsp:txBody>
      <dsp:txXfrm>
        <a:off x="50189" y="1131860"/>
        <a:ext cx="2424696" cy="927749"/>
      </dsp:txXfrm>
    </dsp:sp>
    <dsp:sp modelId="{EADEC74D-056F-472D-8EA2-0D6BF2051E1E}">
      <dsp:nvSpPr>
        <dsp:cNvPr id="0" name=""/>
        <dsp:cNvSpPr/>
      </dsp:nvSpPr>
      <dsp:spPr>
        <a:xfrm rot="5400000">
          <a:off x="4358333" y="430758"/>
          <a:ext cx="822501" cy="4489020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Competent and disciplined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Thorough and resourceful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Trust and discretion, personalized approach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Approachable and communicative </a:t>
          </a:r>
        </a:p>
      </dsp:txBody>
      <dsp:txXfrm rot="-5400000">
        <a:off x="2525074" y="2304169"/>
        <a:ext cx="4448869" cy="742199"/>
      </dsp:txXfrm>
    </dsp:sp>
    <dsp:sp modelId="{F497C22B-63AD-4969-9C7B-9FEF711A79D5}">
      <dsp:nvSpPr>
        <dsp:cNvPr id="0" name=""/>
        <dsp:cNvSpPr/>
      </dsp:nvSpPr>
      <dsp:spPr>
        <a:xfrm>
          <a:off x="0" y="2161205"/>
          <a:ext cx="2525074" cy="1028127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Strengths</a:t>
          </a:r>
        </a:p>
      </dsp:txBody>
      <dsp:txXfrm>
        <a:off x="50189" y="2211394"/>
        <a:ext cx="2424696" cy="927749"/>
      </dsp:txXfrm>
    </dsp:sp>
    <dsp:sp modelId="{F189ED21-2CB1-436F-8243-D24C32AD8AC5}">
      <dsp:nvSpPr>
        <dsp:cNvPr id="0" name=""/>
        <dsp:cNvSpPr/>
      </dsp:nvSpPr>
      <dsp:spPr>
        <a:xfrm rot="5400000">
          <a:off x="4358333" y="1510292"/>
          <a:ext cx="822501" cy="4489020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Not likely to directly ask for referrals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Can over analyze or spend too much time in analysis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Challenge with showing vulnerability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Can struggle to set boundaries</a:t>
          </a:r>
        </a:p>
      </dsp:txBody>
      <dsp:txXfrm rot="-5400000">
        <a:off x="2525074" y="3383703"/>
        <a:ext cx="4448869" cy="742199"/>
      </dsp:txXfrm>
    </dsp:sp>
    <dsp:sp modelId="{C20494FA-0561-4C6C-AACF-98FDA839D58E}">
      <dsp:nvSpPr>
        <dsp:cNvPr id="0" name=""/>
        <dsp:cNvSpPr/>
      </dsp:nvSpPr>
      <dsp:spPr>
        <a:xfrm>
          <a:off x="0" y="3240738"/>
          <a:ext cx="2525074" cy="1028127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Challenges</a:t>
          </a:r>
        </a:p>
      </dsp:txBody>
      <dsp:txXfrm>
        <a:off x="50189" y="3290927"/>
        <a:ext cx="2424696" cy="927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79C48-EC32-4D42-BCE6-6FA6FDE3D2E0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49243-DA5F-4F1D-A108-B8115B6AB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75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9243-DA5F-4F1D-A108-B8115B6ABD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49243-DA5F-4F1D-A108-B8115B6ABD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79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49243-DA5F-4F1D-A108-B8115B6ABD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45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49243-DA5F-4F1D-A108-B8115B6ABD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82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9243-DA5F-4F1D-A108-B8115B6ABD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19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9243-DA5F-4F1D-A108-B8115B6ABD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53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3F835-065E-7B4A-AF80-BF265A8D7A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14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9243-DA5F-4F1D-A108-B8115B6ABD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8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2001599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4143665"/>
            <a:ext cx="6815669" cy="80125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965477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5BFA754-D5C3-4E66-96A6-867B257F58DC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D84065D-F351-4B03-BD91-D8A6B8D4B3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5BFA754-D5C3-4E66-96A6-867B257F58DC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D84065D-F351-4B03-BD91-D8A6B8D4B3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7.jp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1266" y="1871131"/>
            <a:ext cx="7445829" cy="2001599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360° Engagement 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Crafting a Seamless Brand Experience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8165" y="4310740"/>
            <a:ext cx="6815669" cy="56271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Presented by Jennifer Couch</a:t>
            </a:r>
          </a:p>
        </p:txBody>
      </p:sp>
    </p:spTree>
    <p:extLst>
      <p:ext uri="{BB962C8B-B14F-4D97-AF65-F5344CB8AC3E}">
        <p14:creationId xmlns:p14="http://schemas.microsoft.com/office/powerpoint/2010/main" val="1569299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E89D6AA-364F-F642-9386-2AB006F01331}"/>
              </a:ext>
            </a:extLst>
          </p:cNvPr>
          <p:cNvSpPr/>
          <p:nvPr/>
        </p:nvSpPr>
        <p:spPr>
          <a:xfrm>
            <a:off x="0" y="-150725"/>
            <a:ext cx="12196194" cy="651740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illiant Cut" panose="020B0505040203000000" pitchFamily="34" charset="77"/>
            </a:endParaRP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8A6EA26-0718-894F-8300-E188A87AC376}"/>
              </a:ext>
            </a:extLst>
          </p:cNvPr>
          <p:cNvGrpSpPr/>
          <p:nvPr/>
        </p:nvGrpSpPr>
        <p:grpSpPr>
          <a:xfrm>
            <a:off x="3799245" y="1828227"/>
            <a:ext cx="7316128" cy="7315200"/>
            <a:chOff x="3799245" y="1828227"/>
            <a:chExt cx="7316128" cy="7315200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A8DEFB0-147C-9F44-8CEE-1601BA711EC2}"/>
                </a:ext>
              </a:extLst>
            </p:cNvPr>
            <p:cNvSpPr>
              <a:spLocks/>
            </p:cNvSpPr>
            <p:nvPr/>
          </p:nvSpPr>
          <p:spPr>
            <a:xfrm>
              <a:off x="3799245" y="1828227"/>
              <a:ext cx="7316128" cy="7315200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B44D501-3B8E-E746-AC33-2A248C4B06BB}"/>
                </a:ext>
              </a:extLst>
            </p:cNvPr>
            <p:cNvSpPr txBox="1"/>
            <p:nvPr/>
          </p:nvSpPr>
          <p:spPr>
            <a:xfrm>
              <a:off x="6203481" y="2529502"/>
              <a:ext cx="258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Mass Reach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C0B45A-F888-044A-88EE-024614C15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29993"/>
            <a:ext cx="4648835" cy="94822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dirty="0"/>
              <a:t>Sharing your story through a </a:t>
            </a:r>
            <a:br>
              <a:rPr lang="en-US" sz="3600" dirty="0"/>
            </a:br>
            <a:r>
              <a:rPr lang="en-US" sz="4900" dirty="0"/>
              <a:t>multi-channel approach</a:t>
            </a:r>
            <a:endParaRPr lang="en-US" dirty="0"/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68C21F6-A2B5-2542-9264-DFD08BE8E31C}"/>
              </a:ext>
            </a:extLst>
          </p:cNvPr>
          <p:cNvGrpSpPr/>
          <p:nvPr/>
        </p:nvGrpSpPr>
        <p:grpSpPr>
          <a:xfrm>
            <a:off x="5569334" y="3554549"/>
            <a:ext cx="3820840" cy="2773398"/>
            <a:chOff x="5569334" y="3554549"/>
            <a:chExt cx="3820840" cy="2773398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1576D9C-C998-BB41-8B7D-4AB98DB01649}"/>
                </a:ext>
              </a:extLst>
            </p:cNvPr>
            <p:cNvSpPr/>
            <p:nvPr/>
          </p:nvSpPr>
          <p:spPr>
            <a:xfrm>
              <a:off x="5569334" y="3554549"/>
              <a:ext cx="3820840" cy="2773398"/>
            </a:xfrm>
            <a:custGeom>
              <a:avLst/>
              <a:gdLst>
                <a:gd name="connsiteX0" fmla="*/ 3451962 w 6903924"/>
                <a:gd name="connsiteY0" fmla="*/ 0 h 5011289"/>
                <a:gd name="connsiteX1" fmla="*/ 6903924 w 6903924"/>
                <a:gd name="connsiteY1" fmla="*/ 3451962 h 5011289"/>
                <a:gd name="connsiteX2" fmla="*/ 6632652 w 6903924"/>
                <a:gd name="connsiteY2" fmla="*/ 4795622 h 5011289"/>
                <a:gd name="connsiteX3" fmla="*/ 6528759 w 6903924"/>
                <a:gd name="connsiteY3" fmla="*/ 5011289 h 5011289"/>
                <a:gd name="connsiteX4" fmla="*/ 375165 w 6903924"/>
                <a:gd name="connsiteY4" fmla="*/ 5011289 h 5011289"/>
                <a:gd name="connsiteX5" fmla="*/ 271273 w 6903924"/>
                <a:gd name="connsiteY5" fmla="*/ 4795622 h 5011289"/>
                <a:gd name="connsiteX6" fmla="*/ 0 w 6903924"/>
                <a:gd name="connsiteY6" fmla="*/ 3451962 h 5011289"/>
                <a:gd name="connsiteX7" fmla="*/ 3451962 w 6903924"/>
                <a:gd name="connsiteY7" fmla="*/ 0 h 501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03924" h="5011289">
                  <a:moveTo>
                    <a:pt x="3451962" y="0"/>
                  </a:moveTo>
                  <a:cubicBezTo>
                    <a:pt x="5358428" y="0"/>
                    <a:pt x="6903924" y="1545496"/>
                    <a:pt x="6903924" y="3451962"/>
                  </a:cubicBezTo>
                  <a:cubicBezTo>
                    <a:pt x="6903924" y="3928579"/>
                    <a:pt x="6807330" y="4382635"/>
                    <a:pt x="6632652" y="4795622"/>
                  </a:cubicBezTo>
                  <a:lnTo>
                    <a:pt x="6528759" y="5011289"/>
                  </a:lnTo>
                  <a:lnTo>
                    <a:pt x="375165" y="5011289"/>
                  </a:lnTo>
                  <a:lnTo>
                    <a:pt x="271273" y="4795622"/>
                  </a:lnTo>
                  <a:cubicBezTo>
                    <a:pt x="96594" y="4382635"/>
                    <a:pt x="0" y="3928579"/>
                    <a:pt x="0" y="3451962"/>
                  </a:cubicBezTo>
                  <a:cubicBezTo>
                    <a:pt x="0" y="1545496"/>
                    <a:pt x="1545496" y="0"/>
                    <a:pt x="3451962" y="0"/>
                  </a:cubicBezTo>
                  <a:close/>
                </a:path>
              </a:pathLst>
            </a:cu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01DFE6-9DEF-394C-A518-C54066DE41FD}"/>
                </a:ext>
              </a:extLst>
            </p:cNvPr>
            <p:cNvSpPr txBox="1"/>
            <p:nvPr/>
          </p:nvSpPr>
          <p:spPr>
            <a:xfrm>
              <a:off x="6203481" y="4727198"/>
              <a:ext cx="258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Targeted Reach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C9BBE80-2010-D741-B0A5-603897445907}"/>
                </a:ext>
              </a:extLst>
            </p:cNvPr>
            <p:cNvSpPr txBox="1"/>
            <p:nvPr/>
          </p:nvSpPr>
          <p:spPr>
            <a:xfrm>
              <a:off x="6109021" y="5332974"/>
              <a:ext cx="2741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 with consumers at the right time with the appropriate message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D3592A1-C696-8647-B821-BB92526B0B88}"/>
              </a:ext>
            </a:extLst>
          </p:cNvPr>
          <p:cNvGrpSpPr/>
          <p:nvPr/>
        </p:nvGrpSpPr>
        <p:grpSpPr>
          <a:xfrm>
            <a:off x="6929131" y="1187732"/>
            <a:ext cx="1062386" cy="1164624"/>
            <a:chOff x="12312126" y="3353073"/>
            <a:chExt cx="1062386" cy="1164624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83EA822-2ADD-F247-9EB5-DD4D10CAF33D}"/>
                </a:ext>
              </a:extLst>
            </p:cNvPr>
            <p:cNvSpPr/>
            <p:nvPr/>
          </p:nvSpPr>
          <p:spPr>
            <a:xfrm>
              <a:off x="12312126" y="3455311"/>
              <a:ext cx="1062386" cy="10623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EDD136FD-30F2-5645-B257-0A7D47D7B1E0}"/>
                </a:ext>
              </a:extLst>
            </p:cNvPr>
            <p:cNvGrpSpPr/>
            <p:nvPr/>
          </p:nvGrpSpPr>
          <p:grpSpPr>
            <a:xfrm>
              <a:off x="12363039" y="3353073"/>
              <a:ext cx="960559" cy="1114863"/>
              <a:chOff x="7282861" y="3115070"/>
              <a:chExt cx="960559" cy="1114863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23F4C477-2D0E-284F-A323-175D73344783}"/>
                  </a:ext>
                </a:extLst>
              </p:cNvPr>
              <p:cNvSpPr/>
              <p:nvPr/>
            </p:nvSpPr>
            <p:spPr>
              <a:xfrm>
                <a:off x="7282861" y="3269374"/>
                <a:ext cx="960559" cy="9605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6" name="Picture 95" descr="A picture containing text, businesscard&#10;&#10;Description automatically generated">
                <a:extLst>
                  <a:ext uri="{FF2B5EF4-FFF2-40B4-BE49-F238E27FC236}">
                    <a16:creationId xmlns:a16="http://schemas.microsoft.com/office/drawing/2014/main" id="{64721F0F-4656-F641-935A-80F2D32D62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725" t="14928" r="12642" b="14928"/>
              <a:stretch/>
            </p:blipFill>
            <p:spPr>
              <a:xfrm>
                <a:off x="7403727" y="3115070"/>
                <a:ext cx="811495" cy="783447"/>
              </a:xfrm>
              <a:prstGeom prst="rect">
                <a:avLst/>
              </a:prstGeom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500A3E70-24BD-454E-8AAD-F06EF00B1AD0}"/>
                  </a:ext>
                </a:extLst>
              </p:cNvPr>
              <p:cNvSpPr txBox="1"/>
              <p:nvPr/>
            </p:nvSpPr>
            <p:spPr>
              <a:xfrm>
                <a:off x="7389196" y="3899684"/>
                <a:ext cx="82602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Print ads</a:t>
                </a:r>
              </a:p>
            </p:txBody>
          </p:sp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11390E6-641B-CA4F-AC9D-0D82D9915FFA}"/>
              </a:ext>
            </a:extLst>
          </p:cNvPr>
          <p:cNvGrpSpPr/>
          <p:nvPr/>
        </p:nvGrpSpPr>
        <p:grpSpPr>
          <a:xfrm>
            <a:off x="8476020" y="3591413"/>
            <a:ext cx="1062386" cy="1227052"/>
            <a:chOff x="6926116" y="1190905"/>
            <a:chExt cx="1062386" cy="1227052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01E8A08-EC74-0646-8456-13553CBB7257}"/>
                </a:ext>
              </a:extLst>
            </p:cNvPr>
            <p:cNvSpPr/>
            <p:nvPr/>
          </p:nvSpPr>
          <p:spPr>
            <a:xfrm>
              <a:off x="6926116" y="1355571"/>
              <a:ext cx="1062386" cy="10623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E701CFB-514B-414C-9BAA-7A1B7D24D999}"/>
                </a:ext>
              </a:extLst>
            </p:cNvPr>
            <p:cNvGrpSpPr/>
            <p:nvPr/>
          </p:nvGrpSpPr>
          <p:grpSpPr>
            <a:xfrm>
              <a:off x="6977030" y="1406485"/>
              <a:ext cx="960559" cy="960559"/>
              <a:chOff x="3765655" y="3274582"/>
              <a:chExt cx="960559" cy="960559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A0F9091-9EF4-2E41-BC43-FE77BAEDD6BB}"/>
                  </a:ext>
                </a:extLst>
              </p:cNvPr>
              <p:cNvSpPr/>
              <p:nvPr/>
            </p:nvSpPr>
            <p:spPr>
              <a:xfrm>
                <a:off x="3765655" y="3274582"/>
                <a:ext cx="960559" cy="9605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85F0010B-A2E3-994B-AB6E-5614FDFE4AD3}"/>
                  </a:ext>
                </a:extLst>
              </p:cNvPr>
              <p:cNvSpPr txBox="1"/>
              <p:nvPr/>
            </p:nvSpPr>
            <p:spPr>
              <a:xfrm>
                <a:off x="3781362" y="3874436"/>
                <a:ext cx="94485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Digital ads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62AF9AE-50CB-0343-8394-1402296255D7}"/>
                </a:ext>
              </a:extLst>
            </p:cNvPr>
            <p:cNvGrpSpPr/>
            <p:nvPr/>
          </p:nvGrpSpPr>
          <p:grpSpPr>
            <a:xfrm>
              <a:off x="7135969" y="1190905"/>
              <a:ext cx="670793" cy="875116"/>
              <a:chOff x="12388489" y="1051286"/>
              <a:chExt cx="823605" cy="1074475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D9B27DC-55AC-484A-A7DD-3423291EAB24}"/>
                  </a:ext>
                </a:extLst>
              </p:cNvPr>
              <p:cNvGrpSpPr/>
              <p:nvPr/>
            </p:nvGrpSpPr>
            <p:grpSpPr>
              <a:xfrm>
                <a:off x="12388489" y="1051286"/>
                <a:ext cx="823605" cy="1074475"/>
                <a:chOff x="12388489" y="1051286"/>
                <a:chExt cx="823605" cy="1074475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B49F4D0-64D9-5A47-B74C-3D25DE0BEA21}"/>
                    </a:ext>
                  </a:extLst>
                </p:cNvPr>
                <p:cNvSpPr/>
                <p:nvPr/>
              </p:nvSpPr>
              <p:spPr>
                <a:xfrm>
                  <a:off x="12462436" y="1138239"/>
                  <a:ext cx="696310" cy="9875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6" name="Picture 25" descr="A person and a child standing next to a christmas tre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4DCEF00B-7B3A-8147-BC27-02DDC63CDE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462436" y="1196547"/>
                  <a:ext cx="696310" cy="929213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ED204B8A-745E-2041-9464-FE7653F74F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1588"/>
                <a:stretch/>
              </p:blipFill>
              <p:spPr>
                <a:xfrm>
                  <a:off x="12388489" y="1051286"/>
                  <a:ext cx="823605" cy="1074474"/>
                </a:xfrm>
                <a:prstGeom prst="rect">
                  <a:avLst/>
                </a:prstGeom>
              </p:spPr>
            </p:pic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2B009C0-86BE-AC43-B08F-F687603ED43D}"/>
                  </a:ext>
                </a:extLst>
              </p:cNvPr>
              <p:cNvSpPr/>
              <p:nvPr/>
            </p:nvSpPr>
            <p:spPr>
              <a:xfrm>
                <a:off x="12431924" y="1828227"/>
                <a:ext cx="761822" cy="297533"/>
              </a:xfrm>
              <a:prstGeom prst="rect">
                <a:avLst/>
              </a:prstGeom>
              <a:gradFill flip="none" rotWithShape="1">
                <a:gsLst>
                  <a:gs pos="33000">
                    <a:srgbClr val="E7E6E6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6BC46A5-F5CA-0443-8292-64F36DB6A826}"/>
              </a:ext>
            </a:extLst>
          </p:cNvPr>
          <p:cNvGrpSpPr/>
          <p:nvPr/>
        </p:nvGrpSpPr>
        <p:grpSpPr>
          <a:xfrm>
            <a:off x="5504339" y="3508089"/>
            <a:ext cx="1062386" cy="1378112"/>
            <a:chOff x="4589027" y="1835571"/>
            <a:chExt cx="1062386" cy="1378112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52A19709-F876-2741-8DFF-19826A8A5142}"/>
                </a:ext>
              </a:extLst>
            </p:cNvPr>
            <p:cNvSpPr/>
            <p:nvPr/>
          </p:nvSpPr>
          <p:spPr>
            <a:xfrm>
              <a:off x="4589027" y="2151297"/>
              <a:ext cx="1062386" cy="10623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CE446C7-EB52-9A40-ACFE-3EABE8488D6E}"/>
                </a:ext>
              </a:extLst>
            </p:cNvPr>
            <p:cNvGrpSpPr/>
            <p:nvPr/>
          </p:nvGrpSpPr>
          <p:grpSpPr>
            <a:xfrm>
              <a:off x="4640278" y="2197716"/>
              <a:ext cx="960559" cy="960559"/>
              <a:chOff x="3765655" y="3274582"/>
              <a:chExt cx="960559" cy="960559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E7B1538-5CA7-C94E-9209-F3415CEAC852}"/>
                  </a:ext>
                </a:extLst>
              </p:cNvPr>
              <p:cNvSpPr/>
              <p:nvPr/>
            </p:nvSpPr>
            <p:spPr>
              <a:xfrm>
                <a:off x="3765655" y="3274582"/>
                <a:ext cx="960559" cy="9605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2DA5C37-6CE8-A141-A27B-50BACF8300BD}"/>
                  </a:ext>
                </a:extLst>
              </p:cNvPr>
              <p:cNvSpPr txBox="1"/>
              <p:nvPr/>
            </p:nvSpPr>
            <p:spPr>
              <a:xfrm>
                <a:off x="3781362" y="3804254"/>
                <a:ext cx="94485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Social Media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178B9586-528A-664C-81B7-EAF9E5B093E0}"/>
                </a:ext>
              </a:extLst>
            </p:cNvPr>
            <p:cNvGrpSpPr/>
            <p:nvPr/>
          </p:nvGrpSpPr>
          <p:grpSpPr>
            <a:xfrm>
              <a:off x="4785160" y="1835571"/>
              <a:ext cx="670793" cy="875116"/>
              <a:chOff x="12394920" y="1051286"/>
              <a:chExt cx="823605" cy="1074475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47B560CC-A645-7A42-AD89-1B6AB0677000}"/>
                  </a:ext>
                </a:extLst>
              </p:cNvPr>
              <p:cNvGrpSpPr/>
              <p:nvPr/>
            </p:nvGrpSpPr>
            <p:grpSpPr>
              <a:xfrm>
                <a:off x="12394920" y="1051286"/>
                <a:ext cx="823605" cy="1074475"/>
                <a:chOff x="12394920" y="1051286"/>
                <a:chExt cx="823605" cy="1074475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34565AF0-0EC3-4643-8980-E58B3852085A}"/>
                    </a:ext>
                  </a:extLst>
                </p:cNvPr>
                <p:cNvSpPr/>
                <p:nvPr/>
              </p:nvSpPr>
              <p:spPr>
                <a:xfrm>
                  <a:off x="12462436" y="1138239"/>
                  <a:ext cx="696310" cy="9875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id="{8B90821F-3627-2F44-9453-85150D9299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b="21095"/>
                <a:stretch/>
              </p:blipFill>
              <p:spPr>
                <a:xfrm>
                  <a:off x="12468560" y="1138239"/>
                  <a:ext cx="690186" cy="968648"/>
                </a:xfrm>
                <a:prstGeom prst="rect">
                  <a:avLst/>
                </a:prstGeom>
              </p:spPr>
            </p:pic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952638E5-05D2-9548-8A07-00717C9A9B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1588"/>
                <a:stretch/>
              </p:blipFill>
              <p:spPr>
                <a:xfrm>
                  <a:off x="12394920" y="1051286"/>
                  <a:ext cx="823605" cy="1074474"/>
                </a:xfrm>
                <a:prstGeom prst="rect">
                  <a:avLst/>
                </a:prstGeom>
              </p:spPr>
            </p:pic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B507195-A07F-C748-8954-E58B7634A633}"/>
                  </a:ext>
                </a:extLst>
              </p:cNvPr>
              <p:cNvSpPr/>
              <p:nvPr/>
            </p:nvSpPr>
            <p:spPr>
              <a:xfrm>
                <a:off x="12431924" y="1828227"/>
                <a:ext cx="761822" cy="297533"/>
              </a:xfrm>
              <a:prstGeom prst="rect">
                <a:avLst/>
              </a:prstGeom>
              <a:gradFill flip="none" rotWithShape="1">
                <a:gsLst>
                  <a:gs pos="33000">
                    <a:srgbClr val="E7E6E6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1D87514-E3A0-8B4B-ACB2-EFCDA26D3266}"/>
              </a:ext>
            </a:extLst>
          </p:cNvPr>
          <p:cNvGrpSpPr/>
          <p:nvPr/>
        </p:nvGrpSpPr>
        <p:grpSpPr>
          <a:xfrm>
            <a:off x="10338823" y="3730971"/>
            <a:ext cx="1231821" cy="1413978"/>
            <a:chOff x="10338823" y="3730971"/>
            <a:chExt cx="1231821" cy="1413978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418EE38-1A25-5843-8223-B694A7748801}"/>
                </a:ext>
              </a:extLst>
            </p:cNvPr>
            <p:cNvSpPr/>
            <p:nvPr/>
          </p:nvSpPr>
          <p:spPr>
            <a:xfrm>
              <a:off x="10359354" y="4082563"/>
              <a:ext cx="1062386" cy="10623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7FB3C66B-B625-B14B-B77A-9C24F3C1E497}"/>
                </a:ext>
              </a:extLst>
            </p:cNvPr>
            <p:cNvGrpSpPr/>
            <p:nvPr/>
          </p:nvGrpSpPr>
          <p:grpSpPr>
            <a:xfrm>
              <a:off x="10407438" y="4135191"/>
              <a:ext cx="960559" cy="960559"/>
              <a:chOff x="3765655" y="3274582"/>
              <a:chExt cx="960559" cy="960559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A94AE3E-7A15-3947-AB43-49B527A1BA98}"/>
                  </a:ext>
                </a:extLst>
              </p:cNvPr>
              <p:cNvSpPr/>
              <p:nvPr/>
            </p:nvSpPr>
            <p:spPr>
              <a:xfrm>
                <a:off x="3765655" y="3274582"/>
                <a:ext cx="960559" cy="9605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0BA00E95-BC85-6645-8650-1A900E426229}"/>
                  </a:ext>
                </a:extLst>
              </p:cNvPr>
              <p:cNvSpPr txBox="1"/>
              <p:nvPr/>
            </p:nvSpPr>
            <p:spPr>
              <a:xfrm>
                <a:off x="3781362" y="3832908"/>
                <a:ext cx="944852" cy="397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1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Connected TV</a:t>
                </a: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40D6A32-5256-B14B-9F16-659D0E78A71D}"/>
                </a:ext>
              </a:extLst>
            </p:cNvPr>
            <p:cNvGrpSpPr/>
            <p:nvPr/>
          </p:nvGrpSpPr>
          <p:grpSpPr>
            <a:xfrm>
              <a:off x="10338823" y="3730971"/>
              <a:ext cx="1231821" cy="1231821"/>
              <a:chOff x="10292084" y="3730971"/>
              <a:chExt cx="1231821" cy="1231821"/>
            </a:xfrm>
          </p:grpSpPr>
          <p:pic>
            <p:nvPicPr>
              <p:cNvPr id="117" name="Picture 116" descr="A picture containing text, television, monitor, screen&#10;&#10;Description automatically generated">
                <a:extLst>
                  <a:ext uri="{FF2B5EF4-FFF2-40B4-BE49-F238E27FC236}">
                    <a16:creationId xmlns:a16="http://schemas.microsoft.com/office/drawing/2014/main" id="{6E740EC2-1C3F-A745-926B-3749C239F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92084" y="3730971"/>
                <a:ext cx="1231821" cy="1231821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BF49309A-6906-4843-B2B3-0527EF1482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151"/>
              <a:stretch/>
            </p:blipFill>
            <p:spPr>
              <a:xfrm>
                <a:off x="10439243" y="4019809"/>
                <a:ext cx="944852" cy="540750"/>
              </a:xfrm>
              <a:prstGeom prst="rect">
                <a:avLst/>
              </a:prstGeom>
            </p:spPr>
          </p:pic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A65F4CA-AE7C-794B-85E2-251B54AA700F}"/>
              </a:ext>
            </a:extLst>
          </p:cNvPr>
          <p:cNvGrpSpPr/>
          <p:nvPr/>
        </p:nvGrpSpPr>
        <p:grpSpPr>
          <a:xfrm>
            <a:off x="9086874" y="1835571"/>
            <a:ext cx="1062386" cy="1372291"/>
            <a:chOff x="9086874" y="1835571"/>
            <a:chExt cx="1062386" cy="1372291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11DC8D06-0F30-3340-BACD-EDB3E30CD147}"/>
                </a:ext>
              </a:extLst>
            </p:cNvPr>
            <p:cNvSpPr/>
            <p:nvPr/>
          </p:nvSpPr>
          <p:spPr>
            <a:xfrm>
              <a:off x="9086874" y="2145476"/>
              <a:ext cx="1062386" cy="10623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A5E7D30-7DDF-F749-9E16-B4B661CA4F96}"/>
                </a:ext>
              </a:extLst>
            </p:cNvPr>
            <p:cNvSpPr/>
            <p:nvPr/>
          </p:nvSpPr>
          <p:spPr>
            <a:xfrm>
              <a:off x="9137788" y="2191469"/>
              <a:ext cx="960559" cy="96055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2BE60E65-0DCA-1D4C-A6B1-0AB914B83D7F}"/>
                </a:ext>
              </a:extLst>
            </p:cNvPr>
            <p:cNvGrpSpPr/>
            <p:nvPr/>
          </p:nvGrpSpPr>
          <p:grpSpPr>
            <a:xfrm>
              <a:off x="9313782" y="1835571"/>
              <a:ext cx="670793" cy="875116"/>
              <a:chOff x="12397317" y="1051286"/>
              <a:chExt cx="823605" cy="1074475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6A2710B2-8AA1-814E-AD65-3EBE4D6B8082}"/>
                  </a:ext>
                </a:extLst>
              </p:cNvPr>
              <p:cNvGrpSpPr/>
              <p:nvPr/>
            </p:nvGrpSpPr>
            <p:grpSpPr>
              <a:xfrm>
                <a:off x="12397317" y="1051286"/>
                <a:ext cx="823605" cy="1074475"/>
                <a:chOff x="12397317" y="1051286"/>
                <a:chExt cx="823605" cy="1074475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282CBD32-D467-B34D-80F6-705F1C9DE5E7}"/>
                    </a:ext>
                  </a:extLst>
                </p:cNvPr>
                <p:cNvSpPr/>
                <p:nvPr/>
              </p:nvSpPr>
              <p:spPr>
                <a:xfrm>
                  <a:off x="12462436" y="1138239"/>
                  <a:ext cx="696310" cy="9875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id="{06DFA7C8-150D-474B-977C-14792DB026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rcRect/>
                <a:stretch/>
              </p:blipFill>
              <p:spPr>
                <a:xfrm>
                  <a:off x="12472520" y="1196547"/>
                  <a:ext cx="676142" cy="929213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id="{8C25B5CA-4EC4-7844-B530-39238E5EA5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1588"/>
                <a:stretch/>
              </p:blipFill>
              <p:spPr>
                <a:xfrm>
                  <a:off x="12397317" y="1051286"/>
                  <a:ext cx="823605" cy="1074474"/>
                </a:xfrm>
                <a:prstGeom prst="rect">
                  <a:avLst/>
                </a:prstGeom>
              </p:spPr>
            </p:pic>
          </p:grp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A3E3B5A6-E88A-5A46-A001-7FD27A04C9B5}"/>
                  </a:ext>
                </a:extLst>
              </p:cNvPr>
              <p:cNvSpPr/>
              <p:nvPr/>
            </p:nvSpPr>
            <p:spPr>
              <a:xfrm>
                <a:off x="12431924" y="1828227"/>
                <a:ext cx="761822" cy="297533"/>
              </a:xfrm>
              <a:prstGeom prst="rect">
                <a:avLst/>
              </a:prstGeom>
              <a:gradFill flip="none" rotWithShape="1">
                <a:gsLst>
                  <a:gs pos="33000">
                    <a:srgbClr val="E7E6E6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499FFB2-5EC9-6546-B711-CE2933F81DFA}"/>
                </a:ext>
              </a:extLst>
            </p:cNvPr>
            <p:cNvSpPr txBox="1"/>
            <p:nvPr/>
          </p:nvSpPr>
          <p:spPr>
            <a:xfrm>
              <a:off x="9153495" y="2625336"/>
              <a:ext cx="944852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Email prospecting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58A4C396-4C7D-D646-8773-F5DA64799F8A}"/>
              </a:ext>
            </a:extLst>
          </p:cNvPr>
          <p:cNvGrpSpPr/>
          <p:nvPr/>
        </p:nvGrpSpPr>
        <p:grpSpPr>
          <a:xfrm>
            <a:off x="4555468" y="1665249"/>
            <a:ext cx="1231821" cy="1334068"/>
            <a:chOff x="5382275" y="3502703"/>
            <a:chExt cx="1231821" cy="1334068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1B6FC8B5-9DC4-7446-9FB8-434C5523E529}"/>
                </a:ext>
              </a:extLst>
            </p:cNvPr>
            <p:cNvSpPr/>
            <p:nvPr/>
          </p:nvSpPr>
          <p:spPr>
            <a:xfrm>
              <a:off x="5429225" y="3774385"/>
              <a:ext cx="1062386" cy="10623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C3467AE-0AB6-1C4B-932F-35F9B42BB631}"/>
                </a:ext>
              </a:extLst>
            </p:cNvPr>
            <p:cNvSpPr/>
            <p:nvPr/>
          </p:nvSpPr>
          <p:spPr>
            <a:xfrm>
              <a:off x="5485399" y="3825299"/>
              <a:ext cx="960559" cy="96055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E11C3A3-8E20-E143-BFBA-11D6CC1A8693}"/>
                </a:ext>
              </a:extLst>
            </p:cNvPr>
            <p:cNvGrpSpPr/>
            <p:nvPr/>
          </p:nvGrpSpPr>
          <p:grpSpPr>
            <a:xfrm>
              <a:off x="5382275" y="3502703"/>
              <a:ext cx="1231821" cy="1231821"/>
              <a:chOff x="4144042" y="3025529"/>
              <a:chExt cx="2409264" cy="2409264"/>
            </a:xfrm>
          </p:grpSpPr>
          <p:pic>
            <p:nvPicPr>
              <p:cNvPr id="10" name="Picture 9" descr="A picture containing text, television, monitor, screen&#10;&#10;Description automatically generated">
                <a:extLst>
                  <a:ext uri="{FF2B5EF4-FFF2-40B4-BE49-F238E27FC236}">
                    <a16:creationId xmlns:a16="http://schemas.microsoft.com/office/drawing/2014/main" id="{3A77AC12-D637-7046-B532-8E04A2838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44042" y="3025529"/>
                <a:ext cx="2409264" cy="2409264"/>
              </a:xfrm>
              <a:prstGeom prst="rect">
                <a:avLst/>
              </a:prstGeom>
            </p:spPr>
          </p:pic>
          <p:pic>
            <p:nvPicPr>
              <p:cNvPr id="7" name="Picture 6" descr="A person and person holding a baby by a christmas tree&#10;&#10;Description automatically generated with medium confidence">
                <a:extLst>
                  <a:ext uri="{FF2B5EF4-FFF2-40B4-BE49-F238E27FC236}">
                    <a16:creationId xmlns:a16="http://schemas.microsoft.com/office/drawing/2014/main" id="{63A40309-2ACD-5641-8A52-C78A3B344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35425" y="3590808"/>
                <a:ext cx="1855000" cy="1042510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9CDD6A-3E6B-9B4E-8B43-7AA55DA1A438}"/>
                </a:ext>
              </a:extLst>
            </p:cNvPr>
            <p:cNvSpPr txBox="1"/>
            <p:nvPr/>
          </p:nvSpPr>
          <p:spPr>
            <a:xfrm>
              <a:off x="5651108" y="4450401"/>
              <a:ext cx="6439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TV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E8EB808E-89EA-B34A-B94C-7AB506B6F485}"/>
              </a:ext>
            </a:extLst>
          </p:cNvPr>
          <p:cNvGrpSpPr/>
          <p:nvPr/>
        </p:nvGrpSpPr>
        <p:grpSpPr>
          <a:xfrm>
            <a:off x="3472477" y="4045522"/>
            <a:ext cx="1126504" cy="1101141"/>
            <a:chOff x="3472477" y="4045522"/>
            <a:chExt cx="1126504" cy="1101141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17CA37B2-2753-D245-B81E-8539C199BD60}"/>
                </a:ext>
              </a:extLst>
            </p:cNvPr>
            <p:cNvSpPr/>
            <p:nvPr/>
          </p:nvSpPr>
          <p:spPr>
            <a:xfrm>
              <a:off x="3493082" y="4084277"/>
              <a:ext cx="1062386" cy="10623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E8F39818-34BD-F84F-900D-99D519E6FA5B}"/>
                </a:ext>
              </a:extLst>
            </p:cNvPr>
            <p:cNvGrpSpPr/>
            <p:nvPr/>
          </p:nvGrpSpPr>
          <p:grpSpPr>
            <a:xfrm>
              <a:off x="3546621" y="4135192"/>
              <a:ext cx="960559" cy="960559"/>
              <a:chOff x="3765655" y="3274582"/>
              <a:chExt cx="960559" cy="960559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7BA13FD-BF4E-964C-9FA4-0C42A945055D}"/>
                  </a:ext>
                </a:extLst>
              </p:cNvPr>
              <p:cNvSpPr/>
              <p:nvPr/>
            </p:nvSpPr>
            <p:spPr>
              <a:xfrm>
                <a:off x="3765655" y="3274582"/>
                <a:ext cx="960559" cy="9605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EB23459-F2B0-8943-9C9D-132B920FCA56}"/>
                  </a:ext>
                </a:extLst>
              </p:cNvPr>
              <p:cNvSpPr txBox="1"/>
              <p:nvPr/>
            </p:nvSpPr>
            <p:spPr>
              <a:xfrm>
                <a:off x="3781362" y="3804254"/>
                <a:ext cx="94485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Community blogs</a:t>
                </a: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978C7BF-36D9-B44E-973E-3FA3F1F2FC46}"/>
                </a:ext>
              </a:extLst>
            </p:cNvPr>
            <p:cNvGrpSpPr/>
            <p:nvPr/>
          </p:nvGrpSpPr>
          <p:grpSpPr>
            <a:xfrm>
              <a:off x="3472477" y="4045522"/>
              <a:ext cx="1126504" cy="662529"/>
              <a:chOff x="11752534" y="3619043"/>
              <a:chExt cx="2670495" cy="1570595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82548F9A-8B7E-1944-8001-E825F96DFC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52534" y="3619043"/>
                <a:ext cx="2670495" cy="1570595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A3A9DFD7-76DD-F044-BA2D-1C32FC1FBB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63" t="98" r="1185" b="1149"/>
              <a:stretch/>
            </p:blipFill>
            <p:spPr>
              <a:xfrm>
                <a:off x="12198350" y="3737187"/>
                <a:ext cx="1778000" cy="893349"/>
              </a:xfrm>
              <a:prstGeom prst="rect">
                <a:avLst/>
              </a:prstGeom>
            </p:spPr>
          </p:pic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10E9A5D-9DA7-344A-B2E8-14AB1162628D}"/>
                  </a:ext>
                </a:extLst>
              </p:cNvPr>
              <p:cNvSpPr/>
              <p:nvPr/>
            </p:nvSpPr>
            <p:spPr>
              <a:xfrm>
                <a:off x="12198350" y="4709840"/>
                <a:ext cx="1778000" cy="243657"/>
              </a:xfrm>
              <a:prstGeom prst="rect">
                <a:avLst/>
              </a:prstGeom>
              <a:solidFill>
                <a:srgbClr val="F8F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E51CDB5D-4E0A-D540-B431-B092B3C462D4}"/>
              </a:ext>
            </a:extLst>
          </p:cNvPr>
          <p:cNvSpPr txBox="1"/>
          <p:nvPr/>
        </p:nvSpPr>
        <p:spPr>
          <a:xfrm>
            <a:off x="994685" y="4054441"/>
            <a:ext cx="246284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33%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3576F4C3-2D2C-D442-8EF0-A7B233D18D8A}"/>
              </a:ext>
            </a:extLst>
          </p:cNvPr>
          <p:cNvCxnSpPr>
            <a:cxnSpLocks/>
          </p:cNvCxnSpPr>
          <p:nvPr/>
        </p:nvCxnSpPr>
        <p:spPr>
          <a:xfrm>
            <a:off x="733556" y="3502703"/>
            <a:ext cx="27745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8A14BFFF-F361-465E-A416-1CAD199F0F0D}"/>
              </a:ext>
            </a:extLst>
          </p:cNvPr>
          <p:cNvSpPr/>
          <p:nvPr/>
        </p:nvSpPr>
        <p:spPr>
          <a:xfrm>
            <a:off x="10149260" y="164971"/>
            <a:ext cx="1645920" cy="1406329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6BCDB6-18CD-40C5-AD88-3CB369E7EBD8}"/>
              </a:ext>
            </a:extLst>
          </p:cNvPr>
          <p:cNvGrpSpPr/>
          <p:nvPr/>
        </p:nvGrpSpPr>
        <p:grpSpPr>
          <a:xfrm>
            <a:off x="10149260" y="164972"/>
            <a:ext cx="1645920" cy="1384994"/>
            <a:chOff x="10149260" y="164972"/>
            <a:chExt cx="1645920" cy="138499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BAB944F-5333-48F9-86CA-80D73DA70696}"/>
                </a:ext>
              </a:extLst>
            </p:cNvPr>
            <p:cNvSpPr txBox="1"/>
            <p:nvPr/>
          </p:nvSpPr>
          <p:spPr>
            <a:xfrm>
              <a:off x="10149260" y="164972"/>
              <a:ext cx="1645920" cy="33855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Touchpoint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80A9B8A-42C2-4352-A8CA-7F06E4FD3421}"/>
                </a:ext>
              </a:extLst>
            </p:cNvPr>
            <p:cNvSpPr txBox="1"/>
            <p:nvPr/>
          </p:nvSpPr>
          <p:spPr>
            <a:xfrm>
              <a:off x="10149260" y="472748"/>
              <a:ext cx="16459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0000"/>
                  </a:solidFill>
                </a:rPr>
                <a:t>4.26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</a:rPr>
                <a:t>UTPs/order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45BB0D-73F2-0151-7D22-B21F066A2E15}"/>
              </a:ext>
            </a:extLst>
          </p:cNvPr>
          <p:cNvGrpSpPr/>
          <p:nvPr/>
        </p:nvGrpSpPr>
        <p:grpSpPr>
          <a:xfrm>
            <a:off x="6929764" y="3135278"/>
            <a:ext cx="1126504" cy="1101141"/>
            <a:chOff x="3472477" y="4045522"/>
            <a:chExt cx="1126504" cy="110114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442717A-4F3A-FB18-D4EC-2C2035B9B7FC}"/>
                </a:ext>
              </a:extLst>
            </p:cNvPr>
            <p:cNvSpPr/>
            <p:nvPr/>
          </p:nvSpPr>
          <p:spPr>
            <a:xfrm>
              <a:off x="3493082" y="4084277"/>
              <a:ext cx="1062386" cy="10623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DDF441-9AC9-8C5C-C74A-7150DFB87A6C}"/>
                </a:ext>
              </a:extLst>
            </p:cNvPr>
            <p:cNvGrpSpPr/>
            <p:nvPr/>
          </p:nvGrpSpPr>
          <p:grpSpPr>
            <a:xfrm>
              <a:off x="3546621" y="4135192"/>
              <a:ext cx="960559" cy="960559"/>
              <a:chOff x="3765655" y="3274582"/>
              <a:chExt cx="960559" cy="96055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65E8894-8F19-21C3-A5FB-6C6F5B574E57}"/>
                  </a:ext>
                </a:extLst>
              </p:cNvPr>
              <p:cNvSpPr/>
              <p:nvPr/>
            </p:nvSpPr>
            <p:spPr>
              <a:xfrm>
                <a:off x="3765655" y="3274582"/>
                <a:ext cx="960559" cy="9605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E549F80-CD08-DFC5-1F03-9D7931BD79C5}"/>
                  </a:ext>
                </a:extLst>
              </p:cNvPr>
              <p:cNvSpPr txBox="1"/>
              <p:nvPr/>
            </p:nvSpPr>
            <p:spPr>
              <a:xfrm>
                <a:off x="3781362" y="3804254"/>
                <a:ext cx="94485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Events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50A6441-AF6A-8E3B-AC55-1DF0511C697B}"/>
                </a:ext>
              </a:extLst>
            </p:cNvPr>
            <p:cNvGrpSpPr/>
            <p:nvPr/>
          </p:nvGrpSpPr>
          <p:grpSpPr>
            <a:xfrm>
              <a:off x="3472477" y="4045522"/>
              <a:ext cx="1126504" cy="662529"/>
              <a:chOff x="11752534" y="3619043"/>
              <a:chExt cx="2670495" cy="157059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F208832-8CB5-3292-24E2-43050A6C7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52534" y="3619043"/>
                <a:ext cx="2670495" cy="1570595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32EE87D-690F-2117-862A-03E1BBA388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63" t="98" r="1185" b="1149"/>
              <a:stretch/>
            </p:blipFill>
            <p:spPr>
              <a:xfrm>
                <a:off x="12198350" y="3737187"/>
                <a:ext cx="1778000" cy="893349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7FC999F-7470-9CBB-701F-640E188F2341}"/>
                  </a:ext>
                </a:extLst>
              </p:cNvPr>
              <p:cNvSpPr/>
              <p:nvPr/>
            </p:nvSpPr>
            <p:spPr>
              <a:xfrm>
                <a:off x="12198350" y="4709840"/>
                <a:ext cx="1778000" cy="243657"/>
              </a:xfrm>
              <a:prstGeom prst="rect">
                <a:avLst/>
              </a:prstGeom>
              <a:solidFill>
                <a:srgbClr val="F8F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B4710DB-E997-7227-3D99-80B5ACE1324A}"/>
              </a:ext>
            </a:extLst>
          </p:cNvPr>
          <p:cNvSpPr txBox="1"/>
          <p:nvPr/>
        </p:nvSpPr>
        <p:spPr>
          <a:xfrm>
            <a:off x="937088" y="5126177"/>
            <a:ext cx="200237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Revenue increase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9A7FEA-0E43-1A5F-FF12-C10F44ED4A2C}"/>
              </a:ext>
            </a:extLst>
          </p:cNvPr>
          <p:cNvSpPr txBox="1"/>
          <p:nvPr/>
        </p:nvSpPr>
        <p:spPr>
          <a:xfrm>
            <a:off x="788787" y="3689091"/>
            <a:ext cx="206526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spc="15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Consistency across platforms</a:t>
            </a:r>
          </a:p>
        </p:txBody>
      </p:sp>
    </p:spTree>
    <p:extLst>
      <p:ext uri="{BB962C8B-B14F-4D97-AF65-F5344CB8AC3E}">
        <p14:creationId xmlns:p14="http://schemas.microsoft.com/office/powerpoint/2010/main" val="30949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running path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57" b="10488"/>
          <a:stretch/>
        </p:blipFill>
        <p:spPr bwMode="auto">
          <a:xfrm>
            <a:off x="407074" y="316509"/>
            <a:ext cx="11363167" cy="631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059" y="3576372"/>
            <a:ext cx="9601196" cy="130386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Evolve 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&amp; 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Follow the Energy</a:t>
            </a:r>
          </a:p>
        </p:txBody>
      </p:sp>
    </p:spTree>
    <p:extLst>
      <p:ext uri="{BB962C8B-B14F-4D97-AF65-F5344CB8AC3E}">
        <p14:creationId xmlns:p14="http://schemas.microsoft.com/office/powerpoint/2010/main" val="123308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My Tidbits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Personas and how they fit into a 360° experience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Full circle marketing: maximizing every touchpoint</a:t>
            </a:r>
          </a:p>
        </p:txBody>
      </p:sp>
    </p:spTree>
    <p:extLst>
      <p:ext uri="{BB962C8B-B14F-4D97-AF65-F5344CB8AC3E}">
        <p14:creationId xmlns:p14="http://schemas.microsoft.com/office/powerpoint/2010/main" val="30190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205F11E-1113-5A09-222B-4F405B3F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Flip Your Persona Approach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C8808F-B47A-C39C-A3DF-A118DE5CDE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 just an ideal client profile</a:t>
            </a:r>
          </a:p>
        </p:txBody>
      </p:sp>
    </p:spTree>
    <p:extLst>
      <p:ext uri="{BB962C8B-B14F-4D97-AF65-F5344CB8AC3E}">
        <p14:creationId xmlns:p14="http://schemas.microsoft.com/office/powerpoint/2010/main" val="2158251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5666DD-A08F-22F1-2ECF-14198F9EB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8" r="1010" b="29589"/>
          <a:stretch/>
        </p:blipFill>
        <p:spPr>
          <a:xfrm>
            <a:off x="614916" y="1266788"/>
            <a:ext cx="10962167" cy="432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82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D9EA-8FC6-3AD2-3FAD-97438B93B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Ideal Brand Persona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02907D-3C4A-F1EB-E522-DF6865605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Personality</a:t>
            </a:r>
          </a:p>
          <a:p>
            <a:r>
              <a:rPr lang="en-US" dirty="0"/>
              <a:t>Values</a:t>
            </a:r>
          </a:p>
          <a:p>
            <a:r>
              <a:rPr lang="en-US" dirty="0"/>
              <a:t>Reputation</a:t>
            </a:r>
          </a:p>
          <a:p>
            <a:r>
              <a:rPr lang="en-US" dirty="0"/>
              <a:t>Experience</a:t>
            </a:r>
          </a:p>
          <a:p>
            <a:r>
              <a:rPr lang="en-US" dirty="0"/>
              <a:t>Associations</a:t>
            </a:r>
          </a:p>
          <a:p>
            <a:endParaRPr lang="en-US" dirty="0"/>
          </a:p>
        </p:txBody>
      </p:sp>
      <p:pic>
        <p:nvPicPr>
          <p:cNvPr id="9" name="Picture 8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D1CB7206-9E6C-1375-8D2E-F0F98A523F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r="15927"/>
          <a:stretch/>
        </p:blipFill>
        <p:spPr>
          <a:xfrm>
            <a:off x="6095999" y="2618728"/>
            <a:ext cx="4470849" cy="354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19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3145C6-2FFA-484C-8AF6-1DB1F8EFA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BB4822-1AD2-44E2-9C81-900FC60CC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FB402A8B-DAB0-C36E-3601-1D1E2ED6D7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25" r="37073" b="-2"/>
          <a:stretch/>
        </p:blipFill>
        <p:spPr>
          <a:xfrm>
            <a:off x="1412683" y="1410208"/>
            <a:ext cx="2433793" cy="385878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FAA61A-D498-4DC0-A576-27B562DDB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D9C043D-C4CF-4444-321A-5357865270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6488108"/>
              </p:ext>
            </p:extLst>
          </p:nvPr>
        </p:nvGraphicFramePr>
        <p:xfrm>
          <a:off x="4350591" y="1200476"/>
          <a:ext cx="7014095" cy="4271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537379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205F11E-1113-5A09-222B-4F405B3F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Full Circle Marketing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653E7BF-E3DC-204A-0534-410714503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/>
          <a:lstStyle/>
          <a:p>
            <a:r>
              <a:rPr lang="en-US" dirty="0"/>
              <a:t>Maximizing every touchpoint</a:t>
            </a:r>
          </a:p>
        </p:txBody>
      </p:sp>
    </p:spTree>
    <p:extLst>
      <p:ext uri="{BB962C8B-B14F-4D97-AF65-F5344CB8AC3E}">
        <p14:creationId xmlns:p14="http://schemas.microsoft.com/office/powerpoint/2010/main" val="3431803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C52527-C298-6038-297C-06BE294FF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960" y="1343383"/>
            <a:ext cx="2166502" cy="468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966" y="987552"/>
            <a:ext cx="9601196" cy="1303867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Digital &amp; Traditional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01F6A-BDF9-D02B-6654-75B223EA6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281" y="2560320"/>
            <a:ext cx="3572131" cy="33101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Leverage social media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Invest in content marketing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Optimize your website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Drive email marketing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Paid digital ads</a:t>
            </a: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774345D-8C0A-30A1-AAFC-F35F5267C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553" y="1368475"/>
            <a:ext cx="2154909" cy="4663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A83808-D1E1-8560-73CC-707547A3E0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506388" y="1091860"/>
            <a:ext cx="2665646" cy="5083322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3B7BF7E-49F4-11A9-4A61-FFB4F3FFD339}"/>
              </a:ext>
            </a:extLst>
          </p:cNvPr>
          <p:cNvSpPr txBox="1">
            <a:spLocks/>
          </p:cNvSpPr>
          <p:nvPr/>
        </p:nvSpPr>
        <p:spPr>
          <a:xfrm>
            <a:off x="4396928" y="2560320"/>
            <a:ext cx="4718304" cy="3310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Participate and host events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Outdoor advertising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Direct mail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Earned and paid direct media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Sales and customer service</a:t>
            </a:r>
          </a:p>
        </p:txBody>
      </p:sp>
    </p:spTree>
    <p:extLst>
      <p:ext uri="{BB962C8B-B14F-4D97-AF65-F5344CB8AC3E}">
        <p14:creationId xmlns:p14="http://schemas.microsoft.com/office/powerpoint/2010/main" val="139179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1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accel="14000" decel="1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0" y="2912534"/>
            <a:ext cx="3718455" cy="1371600"/>
          </a:xfrm>
        </p:spPr>
        <p:txBody>
          <a:bodyPr/>
          <a:lstStyle/>
          <a:p>
            <a:r>
              <a:rPr lang="en-US" dirty="0"/>
              <a:t>And their message…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C9665B-D7EB-1562-41F9-30AE9D14B012}"/>
              </a:ext>
            </a:extLst>
          </p:cNvPr>
          <p:cNvGrpSpPr/>
          <p:nvPr/>
        </p:nvGrpSpPr>
        <p:grpSpPr>
          <a:xfrm>
            <a:off x="1446210" y="1149037"/>
            <a:ext cx="9623475" cy="1923892"/>
            <a:chOff x="1446210" y="1149037"/>
            <a:chExt cx="9623475" cy="1923892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446210" y="1220419"/>
              <a:ext cx="3718455" cy="1371600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b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400" b="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US" dirty="0"/>
                <a:t>Your message…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61F346-D949-4D7F-EB10-3A16D461D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2317" y="1149037"/>
              <a:ext cx="5667368" cy="192389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E4DE31E-2315-160B-93C0-CB8F3B60B414}"/>
              </a:ext>
            </a:extLst>
          </p:cNvPr>
          <p:cNvSpPr txBox="1"/>
          <p:nvPr/>
        </p:nvSpPr>
        <p:spPr>
          <a:xfrm>
            <a:off x="5402317" y="3483045"/>
            <a:ext cx="5667368" cy="23544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4357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“Caprock came highly recommended when I was searching for a full-service financial firm. Since becoming a client, I would say my expectations have been exceeded. They are experts in private investments and very responsive to my needs.”</a:t>
            </a:r>
            <a:br>
              <a:rPr lang="en-US" sz="2000" dirty="0">
                <a:solidFill>
                  <a:srgbClr val="04357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dirty="0">
                <a:solidFill>
                  <a:srgbClr val="04357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br>
              <a:rPr lang="en-US" sz="1600" dirty="0">
                <a:solidFill>
                  <a:srgbClr val="04357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b="1" dirty="0">
                <a:solidFill>
                  <a:srgbClr val="56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Sample, </a:t>
            </a:r>
            <a:r>
              <a:rPr lang="en-US" sz="1100" dirty="0">
                <a:solidFill>
                  <a:srgbClr val="56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 testimonial</a:t>
            </a:r>
          </a:p>
        </p:txBody>
      </p:sp>
    </p:spTree>
    <p:extLst>
      <p:ext uri="{BB962C8B-B14F-4D97-AF65-F5344CB8AC3E}">
        <p14:creationId xmlns:p14="http://schemas.microsoft.com/office/powerpoint/2010/main" val="58652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10295</TotalTime>
  <Words>313</Words>
  <Application>Microsoft Office PowerPoint</Application>
  <PresentationFormat>Widescreen</PresentationFormat>
  <Paragraphs>74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Brilliant Cut</vt:lpstr>
      <vt:lpstr>Calibri</vt:lpstr>
      <vt:lpstr>Garamond</vt:lpstr>
      <vt:lpstr>Open Sans</vt:lpstr>
      <vt:lpstr>Times New Roman</vt:lpstr>
      <vt:lpstr>Wingdings</vt:lpstr>
      <vt:lpstr>Organic</vt:lpstr>
      <vt:lpstr>360° Engagement  Crafting a Seamless Brand Experience</vt:lpstr>
      <vt:lpstr>My Tidbits for Today</vt:lpstr>
      <vt:lpstr>Flip Your Persona Approach</vt:lpstr>
      <vt:lpstr>PowerPoint Presentation</vt:lpstr>
      <vt:lpstr>Ideal Brand Persona</vt:lpstr>
      <vt:lpstr>PowerPoint Presentation</vt:lpstr>
      <vt:lpstr>Full Circle Marketing</vt:lpstr>
      <vt:lpstr>Digital &amp; Traditional</vt:lpstr>
      <vt:lpstr>And their message…</vt:lpstr>
      <vt:lpstr>Sharing your story through a  multi-channel approach</vt:lpstr>
      <vt:lpstr>Evolve  &amp;  Follow the Energy</vt:lpstr>
    </vt:vector>
  </TitlesOfParts>
  <Company>Balsam Brands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Couch</dc:creator>
  <cp:lastModifiedBy>Jennifer Couch</cp:lastModifiedBy>
  <cp:revision>50</cp:revision>
  <dcterms:created xsi:type="dcterms:W3CDTF">2017-10-23T19:35:40Z</dcterms:created>
  <dcterms:modified xsi:type="dcterms:W3CDTF">2023-05-03T01:07:12Z</dcterms:modified>
</cp:coreProperties>
</file>