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Poppins"/>
      <p:regular r:id="rId34"/>
      <p:bold r:id="rId35"/>
      <p:italic r:id="rId36"/>
      <p:boldItalic r:id="rId37"/>
    </p:embeddedFont>
    <p:embeddedFont>
      <p:font typeface="Poppins ExtraBold"/>
      <p:bold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Poppins-bold.fntdata"/><Relationship Id="rId12" Type="http://schemas.openxmlformats.org/officeDocument/2006/relationships/slide" Target="slides/slide7.xml"/><Relationship Id="rId34" Type="http://schemas.openxmlformats.org/officeDocument/2006/relationships/font" Target="fonts/Poppins-regular.fntdata"/><Relationship Id="rId15" Type="http://schemas.openxmlformats.org/officeDocument/2006/relationships/slide" Target="slides/slide10.xml"/><Relationship Id="rId37" Type="http://schemas.openxmlformats.org/officeDocument/2006/relationships/font" Target="fonts/Poppins-boldItalic.fntdata"/><Relationship Id="rId14" Type="http://schemas.openxmlformats.org/officeDocument/2006/relationships/slide" Target="slides/slide9.xml"/><Relationship Id="rId36" Type="http://schemas.openxmlformats.org/officeDocument/2006/relationships/font" Target="fonts/Poppins-italic.fntdata"/><Relationship Id="rId17" Type="http://schemas.openxmlformats.org/officeDocument/2006/relationships/slide" Target="slides/slide12.xml"/><Relationship Id="rId39" Type="http://schemas.openxmlformats.org/officeDocument/2006/relationships/font" Target="fonts/PoppinsExtraBold-boldItalic.fntdata"/><Relationship Id="rId16" Type="http://schemas.openxmlformats.org/officeDocument/2006/relationships/slide" Target="slides/slide11.xml"/><Relationship Id="rId38" Type="http://schemas.openxmlformats.org/officeDocument/2006/relationships/font" Target="fonts/PoppinsExtraBo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be86de19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be86de19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12eed8c65e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12eed8c65e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Ask Question - shout out some passion brands out loud </a:t>
            </a:r>
            <a:endParaRPr b="1" sz="2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2eed8c65e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12eed8c65e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12eed8c65e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12eed8c65e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Starbucks - Lulu lemon - Chic fil a - Kohls Rewards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There are alot of reasons why someone may be loyal to a brand.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The cool thing about brand loyalty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is that the exact reason why someone may be loyal to say starbucks is the exact same reason why someone else may hate it. - Someone may be loyal to a local coffee shop because of its artisanal espresso bar and the luxury pastries and it's an intimate experience.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Not to say that someone who is loyal to starbucks doesn’t appreciate these things but it's not their top motivator.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be86de19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2be86de19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Have you ever sat down and truly thought about this?</a:t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Once you have your list, start rating your own business on these things. Could you be doing better?</a:t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1ee24aa07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1ee24aa07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1ee24aa07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1ee24aa07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0a1b8811c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0a1b8811c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Kevin lynch - Don’t fear being critizied - fear being ignored.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You really get their tone of voice when you read the second one.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Very </a:t>
            </a:r>
            <a:r>
              <a:rPr lang="en" sz="1800"/>
              <a:t>tongue</a:t>
            </a:r>
            <a:r>
              <a:rPr lang="en" sz="1800"/>
              <a:t> and cheek which makes the brand stand out amongst all the other competitors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0a1b8811c8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0a1b8811c8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Ran an ad in the new york times on black friday 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48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4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0a1b8811c8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0a1b8811c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Marketing to men/camping gear </a:t>
            </a:r>
            <a:endParaRPr sz="1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" sz="1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ult like - buying into the community  - Sales up 300% YOY. </a:t>
            </a:r>
            <a:endParaRPr sz="1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Careful with trendy things.</a:t>
            </a:r>
            <a:endParaRPr sz="1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a525b9cee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a525b9ce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a1b8811c8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0a1b8811c8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3245"/>
                </a:solidFill>
              </a:rPr>
              <a:t>Build consumer trust by showcasing your </a:t>
            </a:r>
            <a:r>
              <a:rPr i="1" lang="en" sz="2000">
                <a:solidFill>
                  <a:srgbClr val="273245"/>
                </a:solidFill>
              </a:rPr>
              <a:t>current customers’ experience</a:t>
            </a:r>
            <a:r>
              <a:rPr lang="en" sz="2000">
                <a:solidFill>
                  <a:srgbClr val="273245"/>
                </a:solidFill>
              </a:rPr>
              <a:t> with your company.</a:t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0a1b8811c8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0a1b8811c8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50">
                <a:solidFill>
                  <a:srgbClr val="273245"/>
                </a:solidFill>
              </a:rPr>
              <a:t>You can get creative with your offerings - Free drink, Or something special around the holidays, or refer a friend - Lots of programs out there </a:t>
            </a:r>
            <a:endParaRPr sz="2050">
              <a:solidFill>
                <a:srgbClr val="273245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0a1b8811c8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0a1b8811c8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Nowadays you can get in an uber in a foreign country </a:t>
            </a:r>
            <a:endParaRPr sz="2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2be86de195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2be86de19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Its so important for you to understand - there is alot of wins but there are also so many losses - Remember at the beginning when I was talking about all of the BBCOM wins. We had plenty of private label brands that never took off </a:t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Don’t beat </a:t>
            </a: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yourself</a:t>
            </a: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up if you aren’t a passion brand yet. </a:t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Take these small steps and always be reevaluating your brand to see things you can </a:t>
            </a: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improve</a:t>
            </a:r>
            <a:r>
              <a:rPr lang="en" sz="2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on.  </a:t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2eed8c65e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12eed8c65e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2eed8c65e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12eed8c65e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a1b8811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0a1b8811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12eed8c65e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12eed8c65e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a1b8811c8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a1b8811c8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Feminine - Approachable - Color Orange (Bold and Fun)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Explain the Name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There’s alot that goes into building a brand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2eed8c65e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2eed8c65e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2eed8c65e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2eed8c65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2eed8c65e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2eed8c65e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9" Type="http://schemas.openxmlformats.org/officeDocument/2006/relationships/image" Target="../media/image13.jpg"/><Relationship Id="rId5" Type="http://schemas.openxmlformats.org/officeDocument/2006/relationships/image" Target="../media/image21.jpg"/><Relationship Id="rId6" Type="http://schemas.openxmlformats.org/officeDocument/2006/relationships/image" Target="../media/image17.jpg"/><Relationship Id="rId7" Type="http://schemas.openxmlformats.org/officeDocument/2006/relationships/image" Target="../media/image16.jpg"/><Relationship Id="rId8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1202550" y="-68700"/>
            <a:ext cx="8948100" cy="5280900"/>
          </a:xfrm>
          <a:prstGeom prst="rect">
            <a:avLst/>
          </a:prstGeom>
          <a:solidFill>
            <a:srgbClr val="FCD1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1398392" y="-68700"/>
            <a:ext cx="89481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657552" y="1786800"/>
            <a:ext cx="7515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BUILDING A PASSION BRAND</a:t>
            </a:r>
            <a:endParaRPr b="1" sz="6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05D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889950" y="1059717"/>
            <a:ext cx="7364100" cy="18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en" sz="8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HOW DO YOU GET THERE?</a:t>
            </a:r>
            <a:endParaRPr b="1" sz="8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966150" y="3297825"/>
            <a:ext cx="4819500" cy="1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</a:t>
            </a: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ow do take your passion, your mission, and your why and allow your audience to feel that same passion?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56" name="Google Shape;156;p22"/>
          <p:cNvCxnSpPr/>
          <p:nvPr/>
        </p:nvCxnSpPr>
        <p:spPr>
          <a:xfrm>
            <a:off x="1018925" y="3120017"/>
            <a:ext cx="19359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/>
          <p:nvPr/>
        </p:nvSpPr>
        <p:spPr>
          <a:xfrm>
            <a:off x="100" y="1509075"/>
            <a:ext cx="9144000" cy="25233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1469650" y="4473500"/>
            <a:ext cx="24453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Retaining customers is about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2193900" y="470675"/>
            <a:ext cx="47562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IT’S NOT EASY.</a:t>
            </a:r>
            <a:endParaRPr b="1" sz="40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4" name="Google Shape;164;p23"/>
          <p:cNvGrpSpPr/>
          <p:nvPr/>
        </p:nvGrpSpPr>
        <p:grpSpPr>
          <a:xfrm>
            <a:off x="721713" y="1780563"/>
            <a:ext cx="7700575" cy="1980300"/>
            <a:chOff x="562373" y="1780563"/>
            <a:chExt cx="7700575" cy="1980300"/>
          </a:xfrm>
        </p:grpSpPr>
        <p:grpSp>
          <p:nvGrpSpPr>
            <p:cNvPr id="165" name="Google Shape;165;p23"/>
            <p:cNvGrpSpPr/>
            <p:nvPr/>
          </p:nvGrpSpPr>
          <p:grpSpPr>
            <a:xfrm>
              <a:off x="562373" y="1780563"/>
              <a:ext cx="1980300" cy="1980300"/>
              <a:chOff x="562373" y="1780563"/>
              <a:chExt cx="1980300" cy="1980300"/>
            </a:xfrm>
          </p:grpSpPr>
          <p:sp>
            <p:nvSpPr>
              <p:cNvPr id="166" name="Google Shape;166;p23"/>
              <p:cNvSpPr/>
              <p:nvPr/>
            </p:nvSpPr>
            <p:spPr>
              <a:xfrm>
                <a:off x="562373" y="1780563"/>
                <a:ext cx="1980300" cy="1980300"/>
              </a:xfrm>
              <a:prstGeom prst="ellipse">
                <a:avLst/>
              </a:prstGeom>
              <a:noFill/>
              <a:ln cap="flat" cmpd="sng" w="9525">
                <a:solidFill>
                  <a:srgbClr val="FCD1A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23"/>
              <p:cNvSpPr/>
              <p:nvPr/>
            </p:nvSpPr>
            <p:spPr>
              <a:xfrm>
                <a:off x="679525" y="1897700"/>
                <a:ext cx="1746000" cy="1746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23"/>
              <p:cNvSpPr txBox="1"/>
              <p:nvPr/>
            </p:nvSpPr>
            <p:spPr>
              <a:xfrm>
                <a:off x="819110" y="2295250"/>
                <a:ext cx="1466700" cy="79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2"/>
                    </a:solidFill>
                    <a:highlight>
                      <a:schemeClr val="lt1"/>
                    </a:highlight>
                    <a:latin typeface="Poppins"/>
                    <a:ea typeface="Poppins"/>
                    <a:cs typeface="Poppins"/>
                    <a:sym typeface="Poppins"/>
                  </a:rPr>
                  <a:t>The ability to discover brands </a:t>
                </a:r>
                <a:r>
                  <a:rPr b="1" lang="en" sz="1200">
                    <a:solidFill>
                      <a:schemeClr val="dk2"/>
                    </a:solidFill>
                    <a:highlight>
                      <a:schemeClr val="lt1"/>
                    </a:highlight>
                    <a:latin typeface="Poppins"/>
                    <a:ea typeface="Poppins"/>
                    <a:cs typeface="Poppins"/>
                    <a:sym typeface="Poppins"/>
                  </a:rPr>
                  <a:t>has changed.</a:t>
                </a:r>
                <a:endParaRPr b="1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169" name="Google Shape;169;p23"/>
              <p:cNvCxnSpPr/>
              <p:nvPr/>
            </p:nvCxnSpPr>
            <p:spPr>
              <a:xfrm>
                <a:off x="1098175" y="3167775"/>
                <a:ext cx="9087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BE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70" name="Google Shape;170;p23"/>
            <p:cNvGrpSpPr/>
            <p:nvPr/>
          </p:nvGrpSpPr>
          <p:grpSpPr>
            <a:xfrm>
              <a:off x="3422511" y="1780563"/>
              <a:ext cx="1980300" cy="1980300"/>
              <a:chOff x="3581850" y="1780563"/>
              <a:chExt cx="1980300" cy="1980300"/>
            </a:xfrm>
          </p:grpSpPr>
          <p:sp>
            <p:nvSpPr>
              <p:cNvPr id="171" name="Google Shape;171;p23"/>
              <p:cNvSpPr/>
              <p:nvPr/>
            </p:nvSpPr>
            <p:spPr>
              <a:xfrm>
                <a:off x="3581850" y="1780563"/>
                <a:ext cx="1980300" cy="1980300"/>
              </a:xfrm>
              <a:prstGeom prst="ellipse">
                <a:avLst/>
              </a:prstGeom>
              <a:noFill/>
              <a:ln cap="flat" cmpd="sng" w="9525">
                <a:solidFill>
                  <a:srgbClr val="FCD1A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23"/>
              <p:cNvSpPr/>
              <p:nvPr/>
            </p:nvSpPr>
            <p:spPr>
              <a:xfrm>
                <a:off x="3699000" y="1897700"/>
                <a:ext cx="1746000" cy="1746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23"/>
              <p:cNvSpPr txBox="1"/>
              <p:nvPr/>
            </p:nvSpPr>
            <p:spPr>
              <a:xfrm>
                <a:off x="3716100" y="2121750"/>
                <a:ext cx="1711800" cy="121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The ability</a:t>
                </a:r>
                <a:endParaRPr sz="12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to connect with</a:t>
                </a:r>
                <a:endParaRPr sz="12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your audience</a:t>
                </a:r>
                <a:endParaRPr sz="12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chemeClr val="dk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has changed.</a:t>
                </a:r>
                <a:endParaRPr b="1" sz="12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174" name="Google Shape;174;p23"/>
              <p:cNvCxnSpPr/>
              <p:nvPr/>
            </p:nvCxnSpPr>
            <p:spPr>
              <a:xfrm>
                <a:off x="4117650" y="3167775"/>
                <a:ext cx="9087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BE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75" name="Google Shape;175;p23"/>
            <p:cNvGrpSpPr/>
            <p:nvPr/>
          </p:nvGrpSpPr>
          <p:grpSpPr>
            <a:xfrm>
              <a:off x="6282648" y="1780563"/>
              <a:ext cx="1980300" cy="1980300"/>
              <a:chOff x="6282648" y="1780563"/>
              <a:chExt cx="1980300" cy="1980300"/>
            </a:xfrm>
          </p:grpSpPr>
          <p:sp>
            <p:nvSpPr>
              <p:cNvPr id="176" name="Google Shape;176;p23"/>
              <p:cNvSpPr/>
              <p:nvPr/>
            </p:nvSpPr>
            <p:spPr>
              <a:xfrm>
                <a:off x="6282648" y="1780563"/>
                <a:ext cx="1980300" cy="1980300"/>
              </a:xfrm>
              <a:prstGeom prst="ellipse">
                <a:avLst/>
              </a:prstGeom>
              <a:noFill/>
              <a:ln cap="flat" cmpd="sng" w="9525">
                <a:solidFill>
                  <a:srgbClr val="FCD1A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23"/>
              <p:cNvSpPr/>
              <p:nvPr/>
            </p:nvSpPr>
            <p:spPr>
              <a:xfrm>
                <a:off x="6399800" y="1897700"/>
                <a:ext cx="1746000" cy="1746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23"/>
              <p:cNvSpPr txBox="1"/>
              <p:nvPr/>
            </p:nvSpPr>
            <p:spPr>
              <a:xfrm>
                <a:off x="6539448" y="2295250"/>
                <a:ext cx="1466700" cy="79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2"/>
                    </a:solidFill>
                    <a:highlight>
                      <a:schemeClr val="lt1"/>
                    </a:highlight>
                    <a:latin typeface="Poppins"/>
                    <a:ea typeface="Poppins"/>
                    <a:cs typeface="Poppins"/>
                    <a:sym typeface="Poppins"/>
                  </a:rPr>
                  <a:t>The landscape of competition </a:t>
                </a:r>
                <a:r>
                  <a:rPr b="1" lang="en" sz="1200">
                    <a:solidFill>
                      <a:schemeClr val="dk2"/>
                    </a:solidFill>
                    <a:highlight>
                      <a:schemeClr val="lt1"/>
                    </a:highlight>
                    <a:latin typeface="Poppins"/>
                    <a:ea typeface="Poppins"/>
                    <a:cs typeface="Poppins"/>
                    <a:sym typeface="Poppins"/>
                  </a:rPr>
                  <a:t>has changed.</a:t>
                </a:r>
                <a:endParaRPr b="1" sz="1200">
                  <a:solidFill>
                    <a:schemeClr val="dk2"/>
                  </a:solidFill>
                  <a:highlight>
                    <a:schemeClr val="lt1"/>
                  </a:highlight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179" name="Google Shape;179;p23"/>
              <p:cNvCxnSpPr/>
              <p:nvPr/>
            </p:nvCxnSpPr>
            <p:spPr>
              <a:xfrm>
                <a:off x="6818450" y="3167775"/>
                <a:ext cx="9087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BE8D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3841118" y="4237850"/>
            <a:ext cx="9087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CE905D"/>
                </a:solidFill>
                <a:highlight>
                  <a:schemeClr val="lt1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5X</a:t>
            </a:r>
            <a:endParaRPr sz="4000">
              <a:solidFill>
                <a:srgbClr val="CE905D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4651476" y="4473500"/>
            <a:ext cx="36492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cheaper than recruiting new customers.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/>
          <p:nvPr/>
        </p:nvSpPr>
        <p:spPr>
          <a:xfrm>
            <a:off x="100" y="4365600"/>
            <a:ext cx="9144000" cy="777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2014350" y="4459050"/>
            <a:ext cx="51153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Repeat customers tend to spend more money on your brand than new customers because they </a:t>
            </a:r>
            <a:r>
              <a:rPr b="1"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trust </a:t>
            </a: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your business.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 rotWithShape="1">
          <a:blip r:embed="rId3">
            <a:alphaModFix/>
          </a:blip>
          <a:srcRect b="32942" l="0" r="0" t="20560"/>
          <a:stretch/>
        </p:blipFill>
        <p:spPr>
          <a:xfrm>
            <a:off x="770125" y="719223"/>
            <a:ext cx="2399522" cy="165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 rotWithShape="1">
          <a:blip r:embed="rId4">
            <a:alphaModFix/>
          </a:blip>
          <a:srcRect b="26954" l="0" r="0" t="26954"/>
          <a:stretch/>
        </p:blipFill>
        <p:spPr>
          <a:xfrm>
            <a:off x="3372237" y="719223"/>
            <a:ext cx="2399523" cy="165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5">
            <a:alphaModFix/>
          </a:blip>
          <a:srcRect b="23647" l="0" r="0" t="37452"/>
          <a:stretch/>
        </p:blipFill>
        <p:spPr>
          <a:xfrm>
            <a:off x="5974350" y="719223"/>
            <a:ext cx="2399524" cy="165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6">
            <a:alphaModFix/>
          </a:blip>
          <a:srcRect b="0" l="9329" r="9329" t="0"/>
          <a:stretch/>
        </p:blipFill>
        <p:spPr>
          <a:xfrm>
            <a:off x="535487" y="2605625"/>
            <a:ext cx="1898066" cy="13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 rotWithShape="1">
          <a:blip r:embed="rId7">
            <a:alphaModFix/>
          </a:blip>
          <a:srcRect b="3891" l="0" r="0" t="3900"/>
          <a:stretch/>
        </p:blipFill>
        <p:spPr>
          <a:xfrm>
            <a:off x="2593804" y="2605625"/>
            <a:ext cx="1898066" cy="13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 rotWithShape="1">
          <a:blip r:embed="rId8">
            <a:alphaModFix/>
          </a:blip>
          <a:srcRect b="52291" l="0" r="0" t="1515"/>
          <a:stretch/>
        </p:blipFill>
        <p:spPr>
          <a:xfrm>
            <a:off x="4652121" y="2605625"/>
            <a:ext cx="1898066" cy="13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9">
            <a:alphaModFix/>
          </a:blip>
          <a:srcRect b="22345" l="0" r="0" t="22345"/>
          <a:stretch/>
        </p:blipFill>
        <p:spPr>
          <a:xfrm>
            <a:off x="6710446" y="2605625"/>
            <a:ext cx="1898065" cy="131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3463200" y="402925"/>
            <a:ext cx="3023400" cy="750600"/>
          </a:xfrm>
          <a:prstGeom prst="rect">
            <a:avLst/>
          </a:prstGeom>
          <a:solidFill>
            <a:srgbClr val="CE905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5"/>
          <p:cNvSpPr txBox="1"/>
          <p:nvPr>
            <p:ph idx="1" type="body"/>
          </p:nvPr>
        </p:nvSpPr>
        <p:spPr>
          <a:xfrm>
            <a:off x="3606600" y="493525"/>
            <a:ext cx="27366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CONSISTENCY?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3441900" y="1522050"/>
            <a:ext cx="2615100" cy="750600"/>
          </a:xfrm>
          <a:prstGeom prst="rect">
            <a:avLst/>
          </a:prstGeom>
          <a:solidFill>
            <a:srgbClr val="CE905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3544200" y="1612650"/>
            <a:ext cx="24105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QUALITY?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25"/>
          <p:cNvSpPr/>
          <p:nvPr/>
        </p:nvSpPr>
        <p:spPr>
          <a:xfrm>
            <a:off x="3463200" y="2717375"/>
            <a:ext cx="3963600" cy="750600"/>
          </a:xfrm>
          <a:prstGeom prst="rect">
            <a:avLst/>
          </a:prstGeom>
          <a:solidFill>
            <a:srgbClr val="CE905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/>
          <p:cNvSpPr txBox="1"/>
          <p:nvPr>
            <p:ph idx="1" type="body"/>
          </p:nvPr>
        </p:nvSpPr>
        <p:spPr>
          <a:xfrm>
            <a:off x="3594750" y="2807975"/>
            <a:ext cx="37005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CUSTOMER SERVICE?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3441900" y="3850900"/>
            <a:ext cx="2736600" cy="750600"/>
          </a:xfrm>
          <a:prstGeom prst="rect">
            <a:avLst/>
          </a:prstGeom>
          <a:solidFill>
            <a:srgbClr val="CE905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5"/>
          <p:cNvSpPr txBox="1"/>
          <p:nvPr>
            <p:ph idx="1" type="body"/>
          </p:nvPr>
        </p:nvSpPr>
        <p:spPr>
          <a:xfrm>
            <a:off x="3834450" y="3941500"/>
            <a:ext cx="19515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REWARDS?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0" y="100"/>
            <a:ext cx="3489300" cy="51435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464075" y="734400"/>
            <a:ext cx="2296800" cy="13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Every industry is different </a:t>
            </a:r>
            <a:endParaRPr b="1"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" name="Google Shape;209;p25"/>
          <p:cNvSpPr txBox="1"/>
          <p:nvPr>
            <p:ph idx="1" type="body"/>
          </p:nvPr>
        </p:nvSpPr>
        <p:spPr>
          <a:xfrm>
            <a:off x="464075" y="1962444"/>
            <a:ext cx="255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 to why consumers choose one over the other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10" name="Google Shape;210;p25"/>
          <p:cNvCxnSpPr/>
          <p:nvPr/>
        </p:nvCxnSpPr>
        <p:spPr>
          <a:xfrm>
            <a:off x="593839" y="2606800"/>
            <a:ext cx="9087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05D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idx="1" type="body"/>
          </p:nvPr>
        </p:nvSpPr>
        <p:spPr>
          <a:xfrm>
            <a:off x="897130" y="1012872"/>
            <a:ext cx="7364100" cy="19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8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TAKE HOME </a:t>
            </a:r>
            <a:endParaRPr b="1" sz="8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6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b="1" lang="en" sz="8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EXERCISE</a:t>
            </a:r>
            <a:endParaRPr b="1" sz="8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6" name="Google Shape;216;p26"/>
          <p:cNvSpPr txBox="1"/>
          <p:nvPr>
            <p:ph idx="1" type="body"/>
          </p:nvPr>
        </p:nvSpPr>
        <p:spPr>
          <a:xfrm>
            <a:off x="943975" y="3297825"/>
            <a:ext cx="48690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Pick a passion brand that you are loyal to and start brainstorming a list of all the reasons you are loyal to that brand.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17" name="Google Shape;217;p26"/>
          <p:cNvCxnSpPr/>
          <p:nvPr/>
        </p:nvCxnSpPr>
        <p:spPr>
          <a:xfrm>
            <a:off x="1018925" y="3120017"/>
            <a:ext cx="19359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/>
          <p:nvPr/>
        </p:nvSpPr>
        <p:spPr>
          <a:xfrm>
            <a:off x="804750" y="1821075"/>
            <a:ext cx="7534500" cy="1272000"/>
          </a:xfrm>
          <a:prstGeom prst="rect">
            <a:avLst/>
          </a:prstGeom>
          <a:noFill/>
          <a:ln cap="flat" cmpd="sng" w="19050">
            <a:solidFill>
              <a:srgbClr val="CE90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1051800" y="2057850"/>
            <a:ext cx="7040400" cy="8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CE905D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Who do you want to attract</a:t>
            </a:r>
            <a:endParaRPr sz="3300">
              <a:solidFill>
                <a:srgbClr val="CE905D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rgbClr val="CE905D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and what do they care about? </a:t>
            </a:r>
            <a:endParaRPr sz="33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05D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8"/>
          <p:cNvCxnSpPr/>
          <p:nvPr/>
        </p:nvCxnSpPr>
        <p:spPr>
          <a:xfrm>
            <a:off x="1053075" y="3504583"/>
            <a:ext cx="1303800" cy="60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976425" y="1638317"/>
            <a:ext cx="42831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When you stand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behind what you offer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will start to attract the right people and those people will become your brand loyalists.</a:t>
            </a:r>
            <a:endParaRPr b="1" sz="2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/>
          <p:nvPr/>
        </p:nvSpPr>
        <p:spPr>
          <a:xfrm>
            <a:off x="0" y="0"/>
            <a:ext cx="64872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9"/>
          <p:cNvSpPr txBox="1"/>
          <p:nvPr>
            <p:ph idx="1" type="body"/>
          </p:nvPr>
        </p:nvSpPr>
        <p:spPr>
          <a:xfrm>
            <a:off x="607225" y="417275"/>
            <a:ext cx="42567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SHOW YOUR</a:t>
            </a:r>
            <a:b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BRAND PERSONALITY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3">
            <a:alphaModFix/>
          </a:blip>
          <a:srcRect b="8920" l="0" r="0" t="8937"/>
          <a:stretch/>
        </p:blipFill>
        <p:spPr>
          <a:xfrm>
            <a:off x="4995000" y="739625"/>
            <a:ext cx="3664250" cy="366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>
            <a:off x="-76600" y="2083550"/>
            <a:ext cx="4585500" cy="5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678240" y="2152258"/>
            <a:ext cx="50532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Who are you and what do you stand for?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p29"/>
          <p:cNvSpPr txBox="1"/>
          <p:nvPr>
            <p:ph idx="1" type="body"/>
          </p:nvPr>
        </p:nvSpPr>
        <p:spPr>
          <a:xfrm>
            <a:off x="678250" y="2888300"/>
            <a:ext cx="30267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This campaign wasn’t aiming for newsletter signups — they wanted </a:t>
            </a: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conversations.</a:t>
            </a:r>
            <a:endParaRPr b="1"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29"/>
          <p:cNvSpPr/>
          <p:nvPr/>
        </p:nvSpPr>
        <p:spPr>
          <a:xfrm>
            <a:off x="-76600" y="305794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 txBox="1"/>
          <p:nvPr>
            <p:ph idx="1" type="body"/>
          </p:nvPr>
        </p:nvSpPr>
        <p:spPr>
          <a:xfrm>
            <a:off x="678249" y="3935000"/>
            <a:ext cx="3664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Aiming to be different in a category that is very much the same.</a:t>
            </a:r>
            <a:endParaRPr b="1"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-76600" y="410464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/>
          <p:nvPr/>
        </p:nvSpPr>
        <p:spPr>
          <a:xfrm>
            <a:off x="0" y="0"/>
            <a:ext cx="64872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>
            <a:off x="-76600" y="2083550"/>
            <a:ext cx="4342200" cy="5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9" name="Google Shape;249;p30"/>
          <p:cNvSpPr txBox="1"/>
          <p:nvPr>
            <p:ph idx="1" type="body"/>
          </p:nvPr>
        </p:nvSpPr>
        <p:spPr>
          <a:xfrm>
            <a:off x="678240" y="667550"/>
            <a:ext cx="4256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PLAY TO YOUR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STRENGTHS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&amp; STANDARDS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3">
            <a:alphaModFix/>
          </a:blip>
          <a:srcRect b="15505" l="0" r="0" t="1664"/>
          <a:stretch/>
        </p:blipFill>
        <p:spPr>
          <a:xfrm>
            <a:off x="4995000" y="557975"/>
            <a:ext cx="3664249" cy="40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678240" y="2152258"/>
            <a:ext cx="50532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Hone in on your core values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p30"/>
          <p:cNvSpPr txBox="1"/>
          <p:nvPr>
            <p:ph idx="1" type="body"/>
          </p:nvPr>
        </p:nvSpPr>
        <p:spPr>
          <a:xfrm>
            <a:off x="678240" y="2888301"/>
            <a:ext cx="40557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This 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campaign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hallenged customers to think before buying and encourages businesses to make fewer things but of higher quality. 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30"/>
          <p:cNvSpPr/>
          <p:nvPr/>
        </p:nvSpPr>
        <p:spPr>
          <a:xfrm>
            <a:off x="-76600" y="305794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0"/>
          <p:cNvSpPr txBox="1"/>
          <p:nvPr>
            <p:ph idx="1" type="body"/>
          </p:nvPr>
        </p:nvSpPr>
        <p:spPr>
          <a:xfrm>
            <a:off x="678240" y="3935001"/>
            <a:ext cx="40557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main goal was to prompt people to read the full article to take the </a:t>
            </a: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common threads </a:t>
            </a: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initiative</a:t>
            </a: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pledge.</a:t>
            </a:r>
            <a:endParaRPr b="1"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30"/>
          <p:cNvSpPr/>
          <p:nvPr/>
        </p:nvSpPr>
        <p:spPr>
          <a:xfrm>
            <a:off x="-76600" y="410464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/>
          <p:nvPr/>
        </p:nvSpPr>
        <p:spPr>
          <a:xfrm>
            <a:off x="0" y="0"/>
            <a:ext cx="64872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607225" y="417275"/>
            <a:ext cx="42567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SHOW UP ON </a:t>
            </a:r>
            <a:b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SOCIAL MEDIA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2" name="Google Shape;2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5000" y="739625"/>
            <a:ext cx="3664251" cy="366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/>
          <p:nvPr/>
        </p:nvSpPr>
        <p:spPr>
          <a:xfrm>
            <a:off x="-76600" y="1616881"/>
            <a:ext cx="4585500" cy="5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4" name="Google Shape;264;p31"/>
          <p:cNvSpPr txBox="1"/>
          <p:nvPr>
            <p:ph idx="1" type="body"/>
          </p:nvPr>
        </p:nvSpPr>
        <p:spPr>
          <a:xfrm>
            <a:off x="678247" y="1685600"/>
            <a:ext cx="35364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Consistency is key 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p31"/>
          <p:cNvSpPr txBox="1"/>
          <p:nvPr>
            <p:ph idx="1" type="body"/>
          </p:nvPr>
        </p:nvSpPr>
        <p:spPr>
          <a:xfrm>
            <a:off x="678249" y="2502800"/>
            <a:ext cx="36642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 in 3 people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use social media to learn about or discover new products, services, or brands. 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-76600" y="2672435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"/>
          <p:cNvSpPr txBox="1"/>
          <p:nvPr>
            <p:ph idx="1" type="body"/>
          </p:nvPr>
        </p:nvSpPr>
        <p:spPr>
          <a:xfrm>
            <a:off x="678240" y="4267249"/>
            <a:ext cx="40557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Find your followers, then market to them. </a:t>
            </a:r>
            <a:endParaRPr b="1"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-76600" y="4436892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1"/>
          <p:cNvSpPr txBox="1"/>
          <p:nvPr>
            <p:ph idx="1" type="body"/>
          </p:nvPr>
        </p:nvSpPr>
        <p:spPr>
          <a:xfrm>
            <a:off x="678240" y="3519876"/>
            <a:ext cx="40557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Blog brought the Stanley brand back to life.</a:t>
            </a:r>
            <a:endParaRPr b="1"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-76600" y="3689519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100"/>
            <a:ext cx="3463200" cy="51435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0" y="90411"/>
            <a:ext cx="3310200" cy="496287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4147300" y="824750"/>
            <a:ext cx="51495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Idaho gal</a:t>
            </a:r>
            <a:endParaRPr b="1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147300" y="1089523"/>
            <a:ext cx="50532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Born and raised in Idaho Falls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4147300" y="1732961"/>
            <a:ext cx="51495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Boise State alumni </a:t>
            </a:r>
            <a:endParaRPr b="1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4147300" y="2034920"/>
            <a:ext cx="50532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BFA - Minored in Communications and Public Relations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4147300" y="2641171"/>
            <a:ext cx="31470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Married to my best friend</a:t>
            </a:r>
            <a:endParaRPr b="1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4147300" y="2924277"/>
            <a:ext cx="50532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New mama to my </a:t>
            </a: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daughter</a:t>
            </a: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 Ryah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4147300" y="3549382"/>
            <a:ext cx="42120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Sunshine &amp; outdoors are my thing</a:t>
            </a:r>
            <a:endParaRPr b="1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4147300" y="3853638"/>
            <a:ext cx="50532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Patios = love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/>
          <p:nvPr/>
        </p:nvSpPr>
        <p:spPr>
          <a:xfrm>
            <a:off x="0" y="0"/>
            <a:ext cx="64872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2"/>
          <p:cNvSpPr txBox="1"/>
          <p:nvPr>
            <p:ph idx="1" type="body"/>
          </p:nvPr>
        </p:nvSpPr>
        <p:spPr>
          <a:xfrm>
            <a:off x="607225" y="417275"/>
            <a:ext cx="6356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ENCOURAGE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CUSTOMER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FEEDBACK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 b="14383" l="10465" r="12182" t="14376"/>
          <a:stretch/>
        </p:blipFill>
        <p:spPr>
          <a:xfrm>
            <a:off x="4995000" y="739625"/>
            <a:ext cx="3664250" cy="366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/>
          <p:nvPr/>
        </p:nvSpPr>
        <p:spPr>
          <a:xfrm>
            <a:off x="-76600" y="1833277"/>
            <a:ext cx="4585500" cy="5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9" name="Google Shape;279;p32"/>
          <p:cNvSpPr txBox="1"/>
          <p:nvPr>
            <p:ph idx="1" type="body"/>
          </p:nvPr>
        </p:nvSpPr>
        <p:spPr>
          <a:xfrm>
            <a:off x="678247" y="1901995"/>
            <a:ext cx="35364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Listen to the good and the bad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32"/>
          <p:cNvSpPr txBox="1"/>
          <p:nvPr>
            <p:ph idx="1" type="body"/>
          </p:nvPr>
        </p:nvSpPr>
        <p:spPr>
          <a:xfrm>
            <a:off x="678250" y="2633150"/>
            <a:ext cx="40557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93% 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users say online reviews had an impact on their buying decisions.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1" name="Google Shape;281;p32"/>
          <p:cNvSpPr/>
          <p:nvPr/>
        </p:nvSpPr>
        <p:spPr>
          <a:xfrm>
            <a:off x="-76600" y="2802785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/>
          <p:cNvSpPr txBox="1"/>
          <p:nvPr>
            <p:ph idx="1" type="body"/>
          </p:nvPr>
        </p:nvSpPr>
        <p:spPr>
          <a:xfrm>
            <a:off x="678240" y="4138962"/>
            <a:ext cx="40557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Consumers want to learn from other people’s experiences before trusting you enough to do the same.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32"/>
          <p:cNvSpPr/>
          <p:nvPr/>
        </p:nvSpPr>
        <p:spPr>
          <a:xfrm>
            <a:off x="-76600" y="430860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/>
          <p:cNvSpPr txBox="1"/>
          <p:nvPr>
            <p:ph idx="1" type="body"/>
          </p:nvPr>
        </p:nvSpPr>
        <p:spPr>
          <a:xfrm>
            <a:off x="678250" y="3370837"/>
            <a:ext cx="40557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81% 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consumers use Google to evaluate local businesses.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p32"/>
          <p:cNvSpPr/>
          <p:nvPr/>
        </p:nvSpPr>
        <p:spPr>
          <a:xfrm>
            <a:off x="-76600" y="3540473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/>
          <p:nvPr/>
        </p:nvSpPr>
        <p:spPr>
          <a:xfrm>
            <a:off x="0" y="0"/>
            <a:ext cx="64872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3"/>
          <p:cNvSpPr txBox="1"/>
          <p:nvPr>
            <p:ph idx="1" type="body"/>
          </p:nvPr>
        </p:nvSpPr>
        <p:spPr>
          <a:xfrm>
            <a:off x="607225" y="356405"/>
            <a:ext cx="63567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CREATE A</a:t>
            </a:r>
            <a:endParaRPr b="1" sz="3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CUSTOMER</a:t>
            </a:r>
            <a:endParaRPr b="1" sz="3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LOYALTY</a:t>
            </a:r>
            <a:r>
              <a:rPr b="1" lang="en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PROGRAM</a:t>
            </a:r>
            <a:endParaRPr b="1" sz="3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2" name="Google Shape;292;p33"/>
          <p:cNvPicPr preferRelativeResize="0"/>
          <p:nvPr/>
        </p:nvPicPr>
        <p:blipFill rotWithShape="1">
          <a:blip r:embed="rId3">
            <a:alphaModFix/>
          </a:blip>
          <a:srcRect b="0" l="17999" r="17992" t="0"/>
          <a:stretch/>
        </p:blipFill>
        <p:spPr>
          <a:xfrm>
            <a:off x="4995000" y="739625"/>
            <a:ext cx="3664250" cy="366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/>
          <p:nvPr/>
        </p:nvSpPr>
        <p:spPr>
          <a:xfrm>
            <a:off x="-76600" y="1670957"/>
            <a:ext cx="4585500" cy="5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4" name="Google Shape;294;p33"/>
          <p:cNvSpPr txBox="1"/>
          <p:nvPr>
            <p:ph idx="1" type="body"/>
          </p:nvPr>
        </p:nvSpPr>
        <p:spPr>
          <a:xfrm>
            <a:off x="678247" y="1739676"/>
            <a:ext cx="35364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Keep them coming back for more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33"/>
          <p:cNvSpPr txBox="1"/>
          <p:nvPr>
            <p:ph idx="1" type="body"/>
          </p:nvPr>
        </p:nvSpPr>
        <p:spPr>
          <a:xfrm>
            <a:off x="678240" y="3660382"/>
            <a:ext cx="40557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When you offer your customers something they cannot get anywhere else, they will flock to you to receive the </a:t>
            </a: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unique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experience you offer. 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33"/>
          <p:cNvSpPr/>
          <p:nvPr/>
        </p:nvSpPr>
        <p:spPr>
          <a:xfrm>
            <a:off x="-76600" y="3830025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678250" y="2571743"/>
            <a:ext cx="40557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80% </a:t>
            </a: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consumers say loyalty programs make them likely to continue business with a company.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33"/>
          <p:cNvSpPr/>
          <p:nvPr/>
        </p:nvSpPr>
        <p:spPr>
          <a:xfrm>
            <a:off x="-76600" y="2741379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/>
          <p:nvPr/>
        </p:nvSpPr>
        <p:spPr>
          <a:xfrm>
            <a:off x="0" y="0"/>
            <a:ext cx="64872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"/>
          <p:cNvSpPr txBox="1"/>
          <p:nvPr>
            <p:ph idx="1" type="body"/>
          </p:nvPr>
        </p:nvSpPr>
        <p:spPr>
          <a:xfrm>
            <a:off x="607225" y="417275"/>
            <a:ext cx="42567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</a:t>
            </a:r>
            <a:b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ADAPTABLE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5" name="Google Shape;3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5000" y="739625"/>
            <a:ext cx="3664250" cy="36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/>
          <p:nvPr/>
        </p:nvSpPr>
        <p:spPr>
          <a:xfrm>
            <a:off x="-76600" y="1616881"/>
            <a:ext cx="4585500" cy="5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7" name="Google Shape;307;p34"/>
          <p:cNvSpPr txBox="1"/>
          <p:nvPr>
            <p:ph idx="1" type="body"/>
          </p:nvPr>
        </p:nvSpPr>
        <p:spPr>
          <a:xfrm>
            <a:off x="678247" y="1685600"/>
            <a:ext cx="35364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Poppins"/>
                <a:ea typeface="Poppins"/>
                <a:cs typeface="Poppins"/>
                <a:sym typeface="Poppins"/>
              </a:rPr>
              <a:t>Keep up with the times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p34"/>
          <p:cNvSpPr txBox="1"/>
          <p:nvPr>
            <p:ph idx="1" type="body"/>
          </p:nvPr>
        </p:nvSpPr>
        <p:spPr>
          <a:xfrm>
            <a:off x="678249" y="2502800"/>
            <a:ext cx="35364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DoorDash has 20 million monthly active users.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9" name="Google Shape;309;p34"/>
          <p:cNvSpPr/>
          <p:nvPr/>
        </p:nvSpPr>
        <p:spPr>
          <a:xfrm>
            <a:off x="-76600" y="2672435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 txBox="1"/>
          <p:nvPr>
            <p:ph idx="1" type="body"/>
          </p:nvPr>
        </p:nvSpPr>
        <p:spPr>
          <a:xfrm>
            <a:off x="678240" y="4382441"/>
            <a:ext cx="40557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How can you save your customers time? 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p34"/>
          <p:cNvSpPr/>
          <p:nvPr/>
        </p:nvSpPr>
        <p:spPr>
          <a:xfrm>
            <a:off x="-76600" y="455208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4"/>
          <p:cNvSpPr txBox="1"/>
          <p:nvPr>
            <p:ph idx="1" type="body"/>
          </p:nvPr>
        </p:nvSpPr>
        <p:spPr>
          <a:xfrm>
            <a:off x="678240" y="3372911"/>
            <a:ext cx="40557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Now more than ever post-pandemic</a:t>
            </a:r>
            <a:r>
              <a:rPr b="1" lang="en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 People love convenience. </a:t>
            </a: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-76600" y="3542554"/>
            <a:ext cx="683700" cy="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905D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/>
          <p:nvPr>
            <p:ph idx="1" type="body"/>
          </p:nvPr>
        </p:nvSpPr>
        <p:spPr>
          <a:xfrm>
            <a:off x="897130" y="1012872"/>
            <a:ext cx="73641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en" sz="6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ONE LAST THING</a:t>
            </a:r>
            <a:endParaRPr b="1" sz="6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9" name="Google Shape;319;p35"/>
          <p:cNvSpPr txBox="1"/>
          <p:nvPr>
            <p:ph idx="1" type="body"/>
          </p:nvPr>
        </p:nvSpPr>
        <p:spPr>
          <a:xfrm>
            <a:off x="943975" y="2220425"/>
            <a:ext cx="4891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 kind to yourself and your business.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20" name="Google Shape;320;p35"/>
          <p:cNvCxnSpPr/>
          <p:nvPr/>
        </p:nvCxnSpPr>
        <p:spPr>
          <a:xfrm>
            <a:off x="1018925" y="1948917"/>
            <a:ext cx="19359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/>
          <p:nvPr/>
        </p:nvSpPr>
        <p:spPr>
          <a:xfrm>
            <a:off x="1202550" y="-68700"/>
            <a:ext cx="8948100" cy="5280900"/>
          </a:xfrm>
          <a:prstGeom prst="rect">
            <a:avLst/>
          </a:prstGeom>
          <a:solidFill>
            <a:srgbClr val="FCD1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6"/>
          <p:cNvSpPr/>
          <p:nvPr/>
        </p:nvSpPr>
        <p:spPr>
          <a:xfrm>
            <a:off x="1398392" y="-68700"/>
            <a:ext cx="8948100" cy="52809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6"/>
          <p:cNvSpPr txBox="1"/>
          <p:nvPr/>
        </p:nvSpPr>
        <p:spPr>
          <a:xfrm>
            <a:off x="1594275" y="1786800"/>
            <a:ext cx="4720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b="1" sz="6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 MUCH</a:t>
            </a:r>
            <a:endParaRPr b="1" sz="6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0" y="4777325"/>
            <a:ext cx="9144000" cy="3663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" name="Google Shape;76;p15"/>
          <p:cNvGrpSpPr/>
          <p:nvPr/>
        </p:nvGrpSpPr>
        <p:grpSpPr>
          <a:xfrm>
            <a:off x="655994" y="922838"/>
            <a:ext cx="7832012" cy="3297826"/>
            <a:chOff x="1000890" y="922838"/>
            <a:chExt cx="7832012" cy="3297826"/>
          </a:xfrm>
        </p:grpSpPr>
        <p:pic>
          <p:nvPicPr>
            <p:cNvPr id="77" name="Google Shape;7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73173" y="2810376"/>
              <a:ext cx="2339726" cy="1316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7349" y="2810363"/>
              <a:ext cx="2045529" cy="1316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73179" y="922850"/>
              <a:ext cx="4459724" cy="1808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00890" y="922838"/>
              <a:ext cx="3297826" cy="3297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7047600" y="4777325"/>
            <a:ext cx="20964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Building a Passion Brand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0" y="4777325"/>
            <a:ext cx="9144000" cy="3663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7047600" y="4777325"/>
            <a:ext cx="20964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Building a Passion Brand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8" name="Google Shape;88;p16"/>
          <p:cNvGrpSpPr/>
          <p:nvPr/>
        </p:nvGrpSpPr>
        <p:grpSpPr>
          <a:xfrm>
            <a:off x="466797" y="459700"/>
            <a:ext cx="8210405" cy="3988800"/>
            <a:chOff x="328300" y="459700"/>
            <a:chExt cx="8210405" cy="3988800"/>
          </a:xfrm>
        </p:grpSpPr>
        <p:pic>
          <p:nvPicPr>
            <p:cNvPr id="89" name="Google Shape;8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8300" y="459700"/>
              <a:ext cx="3980939" cy="3980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6409" y="467551"/>
              <a:ext cx="3980940" cy="3980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6"/>
            <p:cNvSpPr/>
            <p:nvPr/>
          </p:nvSpPr>
          <p:spPr>
            <a:xfrm>
              <a:off x="4399005" y="2417381"/>
              <a:ext cx="4139700" cy="11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0" y="4777325"/>
            <a:ext cx="9144000" cy="3663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7047600" y="4777325"/>
            <a:ext cx="20964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Building a Passion Brand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0" l="1774" r="1774" t="0"/>
          <a:stretch/>
        </p:blipFill>
        <p:spPr>
          <a:xfrm>
            <a:off x="614111" y="2519272"/>
            <a:ext cx="2472612" cy="170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0" l="1774" r="1774" t="0"/>
          <a:stretch/>
        </p:blipFill>
        <p:spPr>
          <a:xfrm>
            <a:off x="3351625" y="688900"/>
            <a:ext cx="5119427" cy="354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/>
          <p:nvPr/>
        </p:nvSpPr>
        <p:spPr>
          <a:xfrm>
            <a:off x="0" y="4777325"/>
            <a:ext cx="9144000" cy="366300"/>
          </a:xfrm>
          <a:prstGeom prst="rect">
            <a:avLst/>
          </a:prstGeom>
          <a:solidFill>
            <a:srgbClr val="CE90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7047600" y="4777325"/>
            <a:ext cx="20964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Building a Passion Brand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800" y="1119075"/>
            <a:ext cx="2035451" cy="85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804750" y="534000"/>
            <a:ext cx="7534500" cy="4075500"/>
          </a:xfrm>
          <a:prstGeom prst="rect">
            <a:avLst/>
          </a:prstGeom>
          <a:noFill/>
          <a:ln cap="flat" cmpd="sng" w="19050">
            <a:solidFill>
              <a:srgbClr val="CE90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1224350" y="1304650"/>
            <a:ext cx="35082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en" sz="19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BRAND POSITIONING</a:t>
            </a:r>
            <a:endParaRPr b="1" sz="19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1793250" y="1847638"/>
            <a:ext cx="2290200" cy="18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Market research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Competitor analysis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Value proposition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Brand positioning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Avatar analysis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5004075" y="1304638"/>
            <a:ext cx="25146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9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BRAND BUILDING</a:t>
            </a:r>
            <a:endParaRPr b="1" sz="19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5076125" y="1847638"/>
            <a:ext cx="2290200" cy="18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Logos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Color scheme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Typography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Brand guideli</a:t>
            </a: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es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Voice guidelines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179125" y="2275450"/>
            <a:ext cx="8970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+</a:t>
            </a:r>
            <a:endParaRPr b="1" sz="30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8" name="Google Shape;118;p19"/>
          <p:cNvCxnSpPr/>
          <p:nvPr/>
        </p:nvCxnSpPr>
        <p:spPr>
          <a:xfrm>
            <a:off x="2484004" y="1753150"/>
            <a:ext cx="9087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9" name="Google Shape;119;p19"/>
          <p:cNvCxnSpPr/>
          <p:nvPr/>
        </p:nvCxnSpPr>
        <p:spPr>
          <a:xfrm>
            <a:off x="5766879" y="1753150"/>
            <a:ext cx="9087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1801550" y="1030750"/>
            <a:ext cx="4756200" cy="10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PASSION BRAND</a:t>
            </a:r>
            <a:endParaRPr b="1" sz="40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1929675" y="1864950"/>
            <a:ext cx="3963300" cy="10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 passion brand is not a brand that consumers purchase purely out of habit — it's a brand they have </a:t>
            </a:r>
            <a:r>
              <a:rPr b="1" lang="en" sz="120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an emotional connection </a:t>
            </a:r>
            <a:r>
              <a:rPr lang="en" sz="120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with and want to be identified with by their peers.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1000850" y="974700"/>
            <a:ext cx="888900" cy="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50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=</a:t>
            </a:r>
            <a:endParaRPr b="1" sz="50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/>
          <p:nvPr/>
        </p:nvSpPr>
        <p:spPr>
          <a:xfrm>
            <a:off x="804750" y="534000"/>
            <a:ext cx="7534500" cy="4075500"/>
          </a:xfrm>
          <a:prstGeom prst="rect">
            <a:avLst/>
          </a:prstGeom>
          <a:noFill/>
          <a:ln cap="flat" cmpd="sng" w="19050">
            <a:solidFill>
              <a:srgbClr val="CE90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21"/>
          <p:cNvGrpSpPr/>
          <p:nvPr/>
        </p:nvGrpSpPr>
        <p:grpSpPr>
          <a:xfrm>
            <a:off x="2047646" y="1971392"/>
            <a:ext cx="5048707" cy="450300"/>
            <a:chOff x="1746100" y="3199875"/>
            <a:chExt cx="5048707" cy="450300"/>
          </a:xfrm>
        </p:grpSpPr>
        <p:sp>
          <p:nvSpPr>
            <p:cNvPr id="133" name="Google Shape;133;p21"/>
            <p:cNvSpPr/>
            <p:nvPr/>
          </p:nvSpPr>
          <p:spPr>
            <a:xfrm>
              <a:off x="1746100" y="3199875"/>
              <a:ext cx="2070000" cy="450300"/>
            </a:xfrm>
            <a:prstGeom prst="rect">
              <a:avLst/>
            </a:prstGeom>
            <a:solidFill>
              <a:srgbClr val="CE9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4724807" y="3199875"/>
              <a:ext cx="2070000" cy="450300"/>
            </a:xfrm>
            <a:prstGeom prst="rect">
              <a:avLst/>
            </a:prstGeom>
            <a:solidFill>
              <a:srgbClr val="CE9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" name="Google Shape;135;p21"/>
          <p:cNvGrpSpPr/>
          <p:nvPr/>
        </p:nvGrpSpPr>
        <p:grpSpPr>
          <a:xfrm>
            <a:off x="2047646" y="3368910"/>
            <a:ext cx="5048707" cy="450300"/>
            <a:chOff x="1746100" y="3199875"/>
            <a:chExt cx="5048707" cy="450300"/>
          </a:xfrm>
        </p:grpSpPr>
        <p:sp>
          <p:nvSpPr>
            <p:cNvPr id="136" name="Google Shape;136;p21"/>
            <p:cNvSpPr/>
            <p:nvPr/>
          </p:nvSpPr>
          <p:spPr>
            <a:xfrm>
              <a:off x="1746100" y="3199875"/>
              <a:ext cx="2070000" cy="450300"/>
            </a:xfrm>
            <a:prstGeom prst="rect">
              <a:avLst/>
            </a:prstGeom>
            <a:solidFill>
              <a:srgbClr val="CE9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>
              <a:off x="4724807" y="3199875"/>
              <a:ext cx="2070000" cy="450300"/>
            </a:xfrm>
            <a:prstGeom prst="rect">
              <a:avLst/>
            </a:prstGeom>
            <a:solidFill>
              <a:srgbClr val="CE9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21"/>
          <p:cNvSpPr txBox="1"/>
          <p:nvPr>
            <p:ph idx="1" type="body"/>
          </p:nvPr>
        </p:nvSpPr>
        <p:spPr>
          <a:xfrm>
            <a:off x="2193900" y="779200"/>
            <a:ext cx="47562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rgbClr val="CE905D"/>
                </a:solidFill>
                <a:latin typeface="Poppins"/>
                <a:ea typeface="Poppins"/>
                <a:cs typeface="Poppins"/>
                <a:sym typeface="Poppins"/>
              </a:rPr>
              <a:t>BRAND LOYALTY</a:t>
            </a:r>
            <a:endParaRPr b="1" sz="4000">
              <a:solidFill>
                <a:srgbClr val="CE90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2525114" y="3352598"/>
            <a:ext cx="11343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BRAND</a:t>
            </a:r>
            <a:endParaRPr b="1"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5269204" y="3352610"/>
            <a:ext cx="16809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358"/>
              <a:buNone/>
            </a:pPr>
            <a:r>
              <a:rPr b="1" lang="en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endParaRPr b="1" sz="1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4117650" y="3594060"/>
            <a:ext cx="9087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2025575" y="2972475"/>
            <a:ext cx="5092800" cy="3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When you create an</a:t>
            </a:r>
            <a:r>
              <a:rPr lang="en" sz="1200"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emotional connection between</a:t>
            </a:r>
            <a:endParaRPr sz="1200"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2047650" y="1950800"/>
            <a:ext cx="20700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b="1" lang="en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CUSTOMERS</a:t>
            </a:r>
            <a:endParaRPr b="1" sz="1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5026350" y="1950800"/>
            <a:ext cx="20700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358"/>
              <a:buNone/>
            </a:pPr>
            <a:r>
              <a:rPr b="1" lang="en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ADVOCATES</a:t>
            </a:r>
            <a:endParaRPr b="1" sz="1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45" name="Google Shape;145;p21"/>
          <p:cNvCxnSpPr/>
          <p:nvPr/>
        </p:nvCxnSpPr>
        <p:spPr>
          <a:xfrm>
            <a:off x="4117650" y="2231975"/>
            <a:ext cx="908700" cy="0"/>
          </a:xfrm>
          <a:prstGeom prst="straightConnector1">
            <a:avLst/>
          </a:prstGeom>
          <a:noFill/>
          <a:ln cap="flat" cmpd="sng" w="19050">
            <a:solidFill>
              <a:srgbClr val="EBE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2193900" y="1561700"/>
            <a:ext cx="4756200" cy="3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Brand loyalty with a company and/or its products turns </a:t>
            </a:r>
            <a:endParaRPr sz="1200"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4270350" y="3416390"/>
            <a:ext cx="603300" cy="3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CE905D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&amp;</a:t>
            </a:r>
            <a:endParaRPr b="1" sz="1200">
              <a:solidFill>
                <a:srgbClr val="CE905D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2545500" y="3864373"/>
            <a:ext cx="4053000" cy="3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they become personally invested in your brand</a:t>
            </a:r>
            <a:endParaRPr sz="1200"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4270350" y="2036429"/>
            <a:ext cx="603300" cy="3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CE905D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INTO</a:t>
            </a:r>
            <a:endParaRPr b="1" sz="1200">
              <a:solidFill>
                <a:srgbClr val="CE905D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