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72" r:id="rId4"/>
  </p:sldMasterIdLst>
  <p:sldIdLst>
    <p:sldId id="257" r:id="rId5"/>
    <p:sldId id="272" r:id="rId6"/>
    <p:sldId id="258" r:id="rId7"/>
    <p:sldId id="259" r:id="rId8"/>
    <p:sldId id="262" r:id="rId9"/>
    <p:sldId id="264" r:id="rId10"/>
    <p:sldId id="263" r:id="rId11"/>
    <p:sldId id="270" r:id="rId12"/>
    <p:sldId id="267" r:id="rId13"/>
    <p:sldId id="268" r:id="rId14"/>
    <p:sldId id="261" r:id="rId15"/>
    <p:sldId id="269" r:id="rId16"/>
    <p:sldId id="273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01" autoAdjust="0"/>
    <p:restoredTop sz="94580"/>
  </p:normalViewPr>
  <p:slideViewPr>
    <p:cSldViewPr snapToGrid="0" snapToObjects="1">
      <p:cViewPr varScale="1">
        <p:scale>
          <a:sx n="90" d="100"/>
          <a:sy n="90" d="100"/>
        </p:scale>
        <p:origin x="10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0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89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3866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87111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88352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09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918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713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800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5053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20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66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31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5/2/2023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8031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gGrid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oup of coworkers collaborating around a table">
            <a:extLst>
              <a:ext uri="{FF2B5EF4-FFF2-40B4-BE49-F238E27FC236}">
                <a16:creationId xmlns:a16="http://schemas.microsoft.com/office/drawing/2014/main" id="{FB5DBD6C-E8A8-B349-AC85-61C44AAEA0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prstClr val="black"/>
              <a:schemeClr val="tx2">
                <a:tint val="45000"/>
                <a:satMod val="400000"/>
              </a:schemeClr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456" y="414458"/>
            <a:ext cx="11531088" cy="60290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4902200"/>
            <a:ext cx="10572000" cy="69486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6600" dirty="0" smtClean="0"/>
              <a:t>High-Level Brand Strategy</a:t>
            </a:r>
            <a:endParaRPr lang="en-US" sz="66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CA982C5-8822-5F41-B151-CBFC3278D9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594110"/>
            <a:ext cx="10572000" cy="434974"/>
          </a:xfrm>
        </p:spPr>
        <p:txBody>
          <a:bodyPr>
            <a:normAutofit/>
          </a:bodyPr>
          <a:lstStyle/>
          <a:p>
            <a:r>
              <a:rPr lang="en-US" dirty="0" smtClean="0"/>
              <a:t>By Chryssa Rich for Brand Discovery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02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Your “One Thing”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is my easiest sell?</a:t>
            </a:r>
          </a:p>
          <a:p>
            <a:r>
              <a:rPr lang="en-US" sz="2800" dirty="0" smtClean="0"/>
              <a:t>What is the most common need I can meet?</a:t>
            </a:r>
          </a:p>
          <a:p>
            <a:r>
              <a:rPr lang="en-US" sz="2800" dirty="0" smtClean="0"/>
              <a:t>What brings people in the door?</a:t>
            </a:r>
          </a:p>
          <a:p>
            <a:r>
              <a:rPr lang="en-US" sz="2800" dirty="0" smtClean="0"/>
              <a:t>What’s new?</a:t>
            </a:r>
          </a:p>
        </p:txBody>
      </p:sp>
    </p:spTree>
    <p:extLst>
      <p:ext uri="{BB962C8B-B14F-4D97-AF65-F5344CB8AC3E}">
        <p14:creationId xmlns:p14="http://schemas.microsoft.com/office/powerpoint/2010/main" val="283497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Build Your Marketing Toolkit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33389"/>
            <a:ext cx="10554574" cy="36365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Website for content/SEO</a:t>
            </a:r>
          </a:p>
          <a:p>
            <a:r>
              <a:rPr lang="en-US" sz="2800" dirty="0" smtClean="0"/>
              <a:t>Social profile</a:t>
            </a:r>
          </a:p>
          <a:p>
            <a:r>
              <a:rPr lang="en-US" sz="2800" dirty="0" smtClean="0"/>
              <a:t>Google &amp; Yelp for customer reviews</a:t>
            </a:r>
          </a:p>
          <a:p>
            <a:r>
              <a:rPr lang="en-US" sz="2800" dirty="0" smtClean="0"/>
              <a:t>Email marketing service</a:t>
            </a:r>
          </a:p>
          <a:p>
            <a:r>
              <a:rPr lang="en-US" sz="2800" dirty="0" smtClean="0"/>
              <a:t>Basic print materials – biz card, flyer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971906" y="2233389"/>
            <a:ext cx="3192087" cy="3768400"/>
            <a:chOff x="7971906" y="2233389"/>
            <a:chExt cx="3192087" cy="3768400"/>
          </a:xfrm>
        </p:grpSpPr>
        <p:sp>
          <p:nvSpPr>
            <p:cNvPr id="4" name="Rounded Rectangle 3"/>
            <p:cNvSpPr/>
            <p:nvPr/>
          </p:nvSpPr>
          <p:spPr>
            <a:xfrm>
              <a:off x="7971906" y="2233389"/>
              <a:ext cx="3192087" cy="3768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8204661" y="2342821"/>
              <a:ext cx="2859579" cy="3417645"/>
            </a:xfrm>
            <a:prstGeom prst="rect">
              <a:avLst/>
            </a:prstGeom>
            <a:effectLst>
              <a:outerShdw blurRad="50800" dir="14400000">
                <a:srgbClr val="000000">
                  <a:alpha val="40000"/>
                </a:srgbClr>
              </a:outerShdw>
            </a:effectLst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4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8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00000" indent="-228600" algn="l" defTabSz="457200" rtl="0" eaLnBrk="1" latinLnBrk="0" hangingPunct="1">
                <a:spcBef>
                  <a:spcPct val="20000"/>
                </a:spcBef>
                <a:spcAft>
                  <a:spcPts val="600"/>
                </a:spcAft>
                <a:buClr>
                  <a:schemeClr val="accent1"/>
                </a:buClr>
                <a:buFont typeface="Wingdings 2" charset="2"/>
                <a:buChar char="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6900" b="1" dirty="0" smtClean="0"/>
                <a:t>$</a:t>
              </a:r>
            </a:p>
            <a:p>
              <a:r>
                <a:rPr lang="en-US" sz="2800" dirty="0" smtClean="0"/>
                <a:t>Press releases</a:t>
              </a:r>
            </a:p>
            <a:p>
              <a:r>
                <a:rPr lang="en-US" sz="2800" dirty="0" smtClean="0"/>
                <a:t>Events</a:t>
              </a:r>
            </a:p>
            <a:p>
              <a:r>
                <a:rPr lang="en-US" sz="2800" dirty="0" smtClean="0"/>
                <a:t>Local print ads</a:t>
              </a:r>
            </a:p>
            <a:p>
              <a:r>
                <a:rPr lang="en-US" sz="2800" dirty="0" smtClean="0"/>
                <a:t>Local radio ads</a:t>
              </a:r>
            </a:p>
            <a:p>
              <a:r>
                <a:rPr lang="en-US" sz="2800" dirty="0" smtClean="0"/>
                <a:t>Google search ads</a:t>
              </a:r>
            </a:p>
            <a:p>
              <a:r>
                <a:rPr lang="en-US" sz="2800" dirty="0" smtClean="0"/>
                <a:t>Social promotion</a:t>
              </a:r>
            </a:p>
            <a:p>
              <a:r>
                <a:rPr lang="en-US" sz="2800" dirty="0" smtClean="0"/>
                <a:t>Email marketing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29337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 and Adjust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529858"/>
            <a:ext cx="10554574" cy="363651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Count attendance</a:t>
            </a:r>
          </a:p>
          <a:p>
            <a:r>
              <a:rPr lang="en-US" sz="2800" dirty="0" smtClean="0"/>
              <a:t>Track phone calls</a:t>
            </a:r>
          </a:p>
          <a:p>
            <a:r>
              <a:rPr lang="en-US" sz="2800" dirty="0" smtClean="0"/>
              <a:t>Monitor social engagement</a:t>
            </a:r>
          </a:p>
          <a:p>
            <a:r>
              <a:rPr lang="en-US" sz="2800" dirty="0" smtClean="0"/>
              <a:t>Monitor web traffic</a:t>
            </a:r>
          </a:p>
          <a:p>
            <a:r>
              <a:rPr lang="en-US" sz="2800" dirty="0" smtClean="0"/>
              <a:t>Monitor promo code/QR code scans</a:t>
            </a:r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85" y="2189036"/>
            <a:ext cx="2885428" cy="432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9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A New Billboard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620" y="2285998"/>
            <a:ext cx="6517696" cy="43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Questions?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endParaRPr lang="en-US" sz="2800" b="1" dirty="0" smtClean="0"/>
          </a:p>
          <a:p>
            <a:r>
              <a:rPr lang="en-US" sz="2800" b="1" dirty="0" smtClean="0"/>
              <a:t>Chryssa Rich</a:t>
            </a:r>
          </a:p>
          <a:p>
            <a:r>
              <a:rPr lang="en-US" sz="2600" b="1" dirty="0" smtClean="0"/>
              <a:t>chryssa.rich@primaryhealth.com</a:t>
            </a:r>
            <a:endParaRPr lang="en-US" sz="2600" b="1" dirty="0" smtClean="0"/>
          </a:p>
        </p:txBody>
      </p:sp>
    </p:spTree>
    <p:extLst>
      <p:ext uri="{BB962C8B-B14F-4D97-AF65-F5344CB8AC3E}">
        <p14:creationId xmlns:p14="http://schemas.microsoft.com/office/powerpoint/2010/main" val="25593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Make Your Billboard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620" y="2285998"/>
            <a:ext cx="6517696" cy="434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90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Brand Strategy?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186247"/>
            <a:ext cx="10554574" cy="2849591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Brand strategy is the holistic approach behind how a brand builds identification and favorability with customers.</a:t>
            </a:r>
          </a:p>
        </p:txBody>
      </p:sp>
    </p:spTree>
    <p:extLst>
      <p:ext uri="{BB962C8B-B14F-4D97-AF65-F5344CB8AC3E}">
        <p14:creationId xmlns:p14="http://schemas.microsoft.com/office/powerpoint/2010/main" val="55198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Building Your Strategy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Identify target audience </a:t>
            </a:r>
          </a:p>
          <a:p>
            <a:r>
              <a:rPr lang="en-US" sz="3200" dirty="0" smtClean="0"/>
              <a:t>Develop UVP</a:t>
            </a:r>
          </a:p>
          <a:p>
            <a:r>
              <a:rPr lang="en-US" sz="3200" dirty="0" smtClean="0"/>
              <a:t>Develop messaging</a:t>
            </a:r>
          </a:p>
          <a:p>
            <a:r>
              <a:rPr lang="en-US" sz="3200" dirty="0" smtClean="0"/>
              <a:t>Assemble tool kit</a:t>
            </a:r>
          </a:p>
          <a:p>
            <a:r>
              <a:rPr lang="en-US" sz="3200" dirty="0" smtClean="0"/>
              <a:t>Measure and adjust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0" y="2513354"/>
            <a:ext cx="3547533" cy="236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 Your Target 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strike="sngStrike" dirty="0" smtClean="0"/>
              <a:t>Everyone</a:t>
            </a:r>
          </a:p>
          <a:p>
            <a:r>
              <a:rPr lang="en-US" sz="2800" dirty="0" smtClean="0"/>
              <a:t>Who is most likely to buy?</a:t>
            </a:r>
          </a:p>
          <a:p>
            <a:r>
              <a:rPr lang="en-US" sz="2800" dirty="0" smtClean="0"/>
              <a:t>Who is least likely to buy?</a:t>
            </a:r>
          </a:p>
          <a:p>
            <a:r>
              <a:rPr lang="en-US" sz="2800" dirty="0" smtClean="0"/>
              <a:t>Survey current and past customers</a:t>
            </a:r>
          </a:p>
          <a:p>
            <a:r>
              <a:rPr lang="en-US" sz="2800" dirty="0" smtClean="0"/>
              <a:t>Look for themes</a:t>
            </a:r>
          </a:p>
          <a:p>
            <a:r>
              <a:rPr lang="en-US" sz="2800" dirty="0" smtClean="0"/>
              <a:t>Let go of assumptions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11" y="2698336"/>
            <a:ext cx="4243416" cy="41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20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 Parent Survey</a:t>
            </a: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18712" y="2222287"/>
            <a:ext cx="4035921" cy="36365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sz="2800" dirty="0" smtClean="0"/>
              <a:t>Our Guess</a:t>
            </a:r>
          </a:p>
          <a:p>
            <a:r>
              <a:rPr lang="en-US" sz="2800" dirty="0" smtClean="0"/>
              <a:t>Middle class</a:t>
            </a:r>
          </a:p>
          <a:p>
            <a:r>
              <a:rPr lang="en-US" sz="2800" dirty="0" smtClean="0"/>
              <a:t>Family w/kids</a:t>
            </a:r>
          </a:p>
          <a:p>
            <a:endParaRPr lang="en-US" sz="28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95582" y="2222287"/>
            <a:ext cx="4035921" cy="363651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charset="2"/>
              <a:buNone/>
            </a:pPr>
            <a:r>
              <a:rPr lang="en-US" sz="2800" dirty="0" smtClean="0"/>
              <a:t>Reality</a:t>
            </a:r>
          </a:p>
          <a:p>
            <a:r>
              <a:rPr lang="en-US" sz="2800" dirty="0" smtClean="0"/>
              <a:t>High and low income</a:t>
            </a:r>
          </a:p>
          <a:p>
            <a:r>
              <a:rPr lang="en-US" sz="2800" dirty="0" smtClean="0"/>
              <a:t>No kids</a:t>
            </a:r>
          </a:p>
          <a:p>
            <a:endParaRPr lang="en-US" sz="28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503" y="1905066"/>
            <a:ext cx="3960497" cy="494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83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Your UVP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00" y="2405167"/>
            <a:ext cx="10554574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U</a:t>
            </a:r>
            <a:r>
              <a:rPr lang="en-US" sz="2800" dirty="0" smtClean="0"/>
              <a:t>nique value proposition: Core benefit that sets you apart from the competition</a:t>
            </a:r>
          </a:p>
          <a:p>
            <a:r>
              <a:rPr lang="en-US" sz="2800" dirty="0" smtClean="0"/>
              <a:t>Be concise and specific </a:t>
            </a:r>
          </a:p>
          <a:p>
            <a:r>
              <a:rPr lang="en-US" sz="2800" dirty="0" smtClean="0"/>
              <a:t>Make it about your customer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01681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UVPs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 smtClean="0"/>
              <a:t>Weak</a:t>
            </a: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9"/>
            <a:ext cx="5189856" cy="948025"/>
          </a:xfrm>
        </p:spPr>
        <p:txBody>
          <a:bodyPr/>
          <a:lstStyle/>
          <a:p>
            <a:r>
              <a:rPr lang="en-US" sz="2000" dirty="0" smtClean="0"/>
              <a:t>We Care About You</a:t>
            </a:r>
          </a:p>
          <a:p>
            <a:r>
              <a:rPr lang="en-US" sz="2000" dirty="0" smtClean="0"/>
              <a:t>5-Star Service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z="3200" dirty="0" smtClean="0"/>
              <a:t>Strong</a:t>
            </a: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1255597"/>
          </a:xfrm>
        </p:spPr>
        <p:txBody>
          <a:bodyPr>
            <a:normAutofit/>
          </a:bodyPr>
          <a:lstStyle/>
          <a:p>
            <a:r>
              <a:rPr lang="en-US" sz="2000" dirty="0" smtClean="0"/>
              <a:t>The Smartest Way to Get Around (Uber)</a:t>
            </a:r>
          </a:p>
          <a:p>
            <a:r>
              <a:rPr lang="en-US" sz="2000" dirty="0" smtClean="0"/>
              <a:t>Be More Productive at Work with Less Effort (Slack)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78042" y="4622454"/>
            <a:ext cx="10554574" cy="47324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i="1" dirty="0" smtClean="0"/>
              <a:t>UVP isn’t tagline but should drive all messaging</a:t>
            </a:r>
          </a:p>
        </p:txBody>
      </p:sp>
    </p:spTree>
    <p:extLst>
      <p:ext uri="{BB962C8B-B14F-4D97-AF65-F5344CB8AC3E}">
        <p14:creationId xmlns:p14="http://schemas.microsoft.com/office/powerpoint/2010/main" val="361193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Develop Your Messaging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566707"/>
            <a:ext cx="6047601" cy="36365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 smtClean="0"/>
              <a:t>Focus on “One Thing” in each marketing piece</a:t>
            </a:r>
          </a:p>
          <a:p>
            <a:r>
              <a:rPr lang="en-US" sz="2800" dirty="0" smtClean="0"/>
              <a:t>Easier to communicate </a:t>
            </a:r>
            <a:endParaRPr lang="en-US" sz="2800" dirty="0"/>
          </a:p>
          <a:p>
            <a:r>
              <a:rPr lang="en-US" sz="2800" dirty="0" smtClean="0"/>
              <a:t>Visually more appealing</a:t>
            </a:r>
          </a:p>
          <a:p>
            <a:r>
              <a:rPr lang="en-US" sz="2800" dirty="0" smtClean="0"/>
              <a:t>Helps you focus on most valuable message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29" y="1901687"/>
            <a:ext cx="3958167" cy="494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5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b385d60f68dd989dca1fdc827799d85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911b479caf7b199da365455750e4572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  <Status xmlns="71af3243-3dd4-4a8d-8c0d-dd76da1f02a5">Not started</Status>
  </documentManagement>
</p:properties>
</file>

<file path=customXml/itemProps1.xml><?xml version="1.0" encoding="utf-8"?>
<ds:datastoreItem xmlns:ds="http://schemas.openxmlformats.org/officeDocument/2006/customXml" ds:itemID="{8AA7694F-727A-4E93-AD9E-902B06C1631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38F9A98-A741-4930-A3C3-25DABF74C1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507FE6-F3A1-4DF8-A915-6F00F21B0B27}">
  <ds:schemaRefs>
    <ds:schemaRef ds:uri="http://purl.org/dc/terms/"/>
    <ds:schemaRef ds:uri="71af3243-3dd4-4a8d-8c0d-dd76da1f02a5"/>
    <ds:schemaRef ds:uri="http://purl.org/dc/dcmitype/"/>
    <ds:schemaRef ds:uri="http://purl.org/dc/elements/1.1/"/>
    <ds:schemaRef ds:uri="16c05727-aa75-4e4a-9b5f-8a80a1165891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0</TotalTime>
  <Words>289</Words>
  <Application>Microsoft Office PowerPoint</Application>
  <PresentationFormat>Widescreen</PresentationFormat>
  <Paragraphs>72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Franklin Gothic Book</vt:lpstr>
      <vt:lpstr>Franklin Gothic Medium</vt:lpstr>
      <vt:lpstr>Wingdings 2</vt:lpstr>
      <vt:lpstr>Quotable</vt:lpstr>
      <vt:lpstr>High-Level Brand Strategy</vt:lpstr>
      <vt:lpstr>Make Your Billboard</vt:lpstr>
      <vt:lpstr>What is Brand Strategy?</vt:lpstr>
      <vt:lpstr>Building Your Strategy</vt:lpstr>
      <vt:lpstr>Identify Your Target Audience</vt:lpstr>
      <vt:lpstr>Pet Parent Survey</vt:lpstr>
      <vt:lpstr>Develop Your UVP</vt:lpstr>
      <vt:lpstr>UVPs</vt:lpstr>
      <vt:lpstr>Develop Your Messaging</vt:lpstr>
      <vt:lpstr>Finding Your “One Thing”</vt:lpstr>
      <vt:lpstr>Build Your Marketing Toolkit</vt:lpstr>
      <vt:lpstr>Measure and Adjust</vt:lpstr>
      <vt:lpstr>Make A New Billboard</vt:lpstr>
      <vt:lpstr>Questions?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2023-04-27T17:39:51Z</dcterms:created>
  <dcterms:modified xsi:type="dcterms:W3CDTF">2023-05-02T17:03:14Z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